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8" r:id="rId1"/>
  </p:sldMasterIdLst>
  <p:notesMasterIdLst>
    <p:notesMasterId r:id="rId23"/>
  </p:notesMasterIdLst>
  <p:handoutMasterIdLst>
    <p:handoutMasterId r:id="rId24"/>
  </p:handoutMasterIdLst>
  <p:sldIdLst>
    <p:sldId id="655" r:id="rId2"/>
    <p:sldId id="888" r:id="rId3"/>
    <p:sldId id="894" r:id="rId4"/>
    <p:sldId id="874" r:id="rId5"/>
    <p:sldId id="875" r:id="rId6"/>
    <p:sldId id="850" r:id="rId7"/>
    <p:sldId id="904" r:id="rId8"/>
    <p:sldId id="886" r:id="rId9"/>
    <p:sldId id="896" r:id="rId10"/>
    <p:sldId id="897" r:id="rId11"/>
    <p:sldId id="877" r:id="rId12"/>
    <p:sldId id="889" r:id="rId13"/>
    <p:sldId id="899" r:id="rId14"/>
    <p:sldId id="900" r:id="rId15"/>
    <p:sldId id="901" r:id="rId16"/>
    <p:sldId id="902" r:id="rId17"/>
    <p:sldId id="890" r:id="rId18"/>
    <p:sldId id="754" r:id="rId19"/>
    <p:sldId id="891" r:id="rId20"/>
    <p:sldId id="895" r:id="rId21"/>
    <p:sldId id="654" r:id="rId22"/>
  </p:sldIdLst>
  <p:sldSz cx="9144000" cy="6858000" type="screen4x3"/>
  <p:notesSz cx="11530013" cy="67421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310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717" autoAdjust="0"/>
    <p:restoredTop sz="85891" autoAdjust="0"/>
  </p:normalViewPr>
  <p:slideViewPr>
    <p:cSldViewPr>
      <p:cViewPr>
        <p:scale>
          <a:sx n="70" d="100"/>
          <a:sy n="70" d="100"/>
        </p:scale>
        <p:origin x="-1296" y="-84"/>
      </p:cViewPr>
      <p:guideLst>
        <p:guide orient="horz" pos="2160"/>
        <p:guide pos="2880"/>
      </p:guideLst>
    </p:cSldViewPr>
  </p:slideViewPr>
  <p:outlineViewPr>
    <p:cViewPr>
      <p:scale>
        <a:sx n="66" d="100"/>
        <a:sy n="66" d="100"/>
      </p:scale>
      <p:origin x="0" y="1273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342" y="-84"/>
      </p:cViewPr>
      <p:guideLst>
        <p:guide orient="horz" pos="2123"/>
        <p:guide pos="363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5863" cy="33655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6532563" y="0"/>
            <a:ext cx="4994275" cy="336550"/>
          </a:xfrm>
          <a:prstGeom prst="rect">
            <a:avLst/>
          </a:prstGeom>
        </p:spPr>
        <p:txBody>
          <a:bodyPr vert="horz" lIns="91440" tIns="45720" rIns="91440" bIns="45720" rtlCol="0"/>
          <a:lstStyle>
            <a:lvl1pPr algn="r">
              <a:defRPr sz="1200"/>
            </a:lvl1pPr>
          </a:lstStyle>
          <a:p>
            <a:pPr>
              <a:defRPr/>
            </a:pPr>
            <a:fld id="{306CF1BE-3476-4486-888E-216BB88DA705}" type="datetimeFigureOut">
              <a:rPr lang="en-US"/>
              <a:pPr>
                <a:defRPr/>
              </a:pPr>
              <a:t>6/7/2013</a:t>
            </a:fld>
            <a:endParaRPr lang="en-US"/>
          </a:p>
        </p:txBody>
      </p:sp>
      <p:sp>
        <p:nvSpPr>
          <p:cNvPr id="4" name="Footer Placeholder 3"/>
          <p:cNvSpPr>
            <a:spLocks noGrp="1"/>
          </p:cNvSpPr>
          <p:nvPr>
            <p:ph type="ftr" sz="quarter" idx="2"/>
          </p:nvPr>
        </p:nvSpPr>
        <p:spPr>
          <a:xfrm>
            <a:off x="0" y="6403975"/>
            <a:ext cx="4995863" cy="33655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6532563" y="6403975"/>
            <a:ext cx="4994275" cy="336550"/>
          </a:xfrm>
          <a:prstGeom prst="rect">
            <a:avLst/>
          </a:prstGeom>
        </p:spPr>
        <p:txBody>
          <a:bodyPr vert="horz" lIns="91440" tIns="45720" rIns="91440" bIns="45720" rtlCol="0" anchor="b"/>
          <a:lstStyle>
            <a:lvl1pPr algn="r">
              <a:defRPr sz="1200"/>
            </a:lvl1pPr>
          </a:lstStyle>
          <a:p>
            <a:pPr>
              <a:defRPr/>
            </a:pPr>
            <a:fld id="{82E214A0-C195-4D98-A52D-F9CD9F5C428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5863" cy="33655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IN"/>
          </a:p>
        </p:txBody>
      </p:sp>
      <p:sp>
        <p:nvSpPr>
          <p:cNvPr id="3" name="Date Placeholder 2"/>
          <p:cNvSpPr>
            <a:spLocks noGrp="1"/>
          </p:cNvSpPr>
          <p:nvPr>
            <p:ph type="dt" idx="1"/>
          </p:nvPr>
        </p:nvSpPr>
        <p:spPr>
          <a:xfrm>
            <a:off x="6530975" y="0"/>
            <a:ext cx="4995863" cy="33655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4067E2F-50D6-4169-94BC-7080BC02417E}" type="datetimeFigureOut">
              <a:rPr lang="en-US"/>
              <a:pPr>
                <a:defRPr/>
              </a:pPr>
              <a:t>6/7/2013</a:t>
            </a:fld>
            <a:endParaRPr lang="en-IN" dirty="0"/>
          </a:p>
        </p:txBody>
      </p:sp>
      <p:sp>
        <p:nvSpPr>
          <p:cNvPr id="4" name="Slide Image Placeholder 3"/>
          <p:cNvSpPr>
            <a:spLocks noGrp="1" noRot="1" noChangeAspect="1"/>
          </p:cNvSpPr>
          <p:nvPr>
            <p:ph type="sldImg" idx="2"/>
          </p:nvPr>
        </p:nvSpPr>
        <p:spPr>
          <a:xfrm>
            <a:off x="4079875" y="506413"/>
            <a:ext cx="3370263" cy="25273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1152525" y="3201988"/>
            <a:ext cx="9224963" cy="30337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N" noProof="0"/>
          </a:p>
        </p:txBody>
      </p:sp>
      <p:sp>
        <p:nvSpPr>
          <p:cNvPr id="6" name="Footer Placeholder 5"/>
          <p:cNvSpPr>
            <a:spLocks noGrp="1"/>
          </p:cNvSpPr>
          <p:nvPr>
            <p:ph type="ftr" sz="quarter" idx="4"/>
          </p:nvPr>
        </p:nvSpPr>
        <p:spPr>
          <a:xfrm>
            <a:off x="0" y="6403975"/>
            <a:ext cx="4995863" cy="33655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IN"/>
          </a:p>
        </p:txBody>
      </p:sp>
      <p:sp>
        <p:nvSpPr>
          <p:cNvPr id="7" name="Slide Number Placeholder 6"/>
          <p:cNvSpPr>
            <a:spLocks noGrp="1"/>
          </p:cNvSpPr>
          <p:nvPr>
            <p:ph type="sldNum" sz="quarter" idx="5"/>
          </p:nvPr>
        </p:nvSpPr>
        <p:spPr>
          <a:xfrm>
            <a:off x="6530975" y="6403975"/>
            <a:ext cx="4995863" cy="33655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119B5ADD-53DA-48F4-B9FD-D7FC8781242C}" type="slidenum">
              <a:rPr lang="en-IN"/>
              <a:pPr>
                <a:defRPr/>
              </a:pPr>
              <a:t>‹#›</a:t>
            </a:fld>
            <a:endParaRPr lang="en-I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C7CF37-E268-43D7-96DD-CEF799AF177B}" type="slidenum">
              <a:rPr lang="en-US" smtClean="0">
                <a:latin typeface="Arial" charset="0"/>
              </a:rPr>
              <a:pPr fontAlgn="base">
                <a:spcBef>
                  <a:spcPct val="0"/>
                </a:spcBef>
                <a:spcAft>
                  <a:spcPct val="0"/>
                </a:spcAft>
              </a:pPr>
              <a:t>1</a:t>
            </a:fld>
            <a:endParaRPr lang="en-US" smtClean="0">
              <a:latin typeface="Arial" charset="0"/>
            </a:endParaRPr>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19B5ADD-53DA-48F4-B9FD-D7FC8781242C}" type="slidenum">
              <a:rPr lang="en-IN" smtClean="0"/>
              <a:pPr>
                <a:defRPr/>
              </a:pPr>
              <a:t>18</a:t>
            </a:fld>
            <a:endParaRPr lang="en-I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6641FB-21FA-4028-9B9B-AAF8B64F9AE5}" type="slidenum">
              <a:rPr lang="en-US" smtClean="0">
                <a:latin typeface="Arial" charset="0"/>
              </a:rPr>
              <a:pPr fontAlgn="base">
                <a:spcBef>
                  <a:spcPct val="0"/>
                </a:spcBef>
                <a:spcAft>
                  <a:spcPct val="0"/>
                </a:spcAft>
              </a:pPr>
              <a:t>21</a:t>
            </a:fld>
            <a:endParaRPr lang="en-US" smtClean="0">
              <a:latin typeface="Arial" charset="0"/>
            </a:endParaRPr>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9F61153-FBD9-4EF7-BBAD-AECE72C902E8}"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93F50038-C32A-4882-BF67-FAD9C089E609}" type="slidenum">
              <a:rPr lang="en-IN"/>
              <a:pPr>
                <a:defRPr/>
              </a:pPr>
              <a:t>‹#›</a:t>
            </a:fld>
            <a:endParaRPr lang="en-IN"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E3018A0-8D36-4823-B122-41791496D1FD}"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4D930810-8763-49B4-AAE2-3ED7152872BE}" type="slidenum">
              <a:rPr lang="en-IN"/>
              <a:pPr>
                <a:defRPr/>
              </a:pPr>
              <a:t>‹#›</a:t>
            </a:fld>
            <a:endParaRPr lang="en-IN"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83A3ED-D8DE-4755-93F9-0321EAD33AB2}"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E45FDC70-0D31-4CF1-A071-F4101B86C152}" type="slidenum">
              <a:rPr lang="en-IN"/>
              <a:pPr>
                <a:defRPr/>
              </a:pPr>
              <a:t>‹#›</a:t>
            </a:fld>
            <a:endParaRPr lang="en-IN"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 descr="C:\Users\Puneet\Desktop\Work\firm profile\logo\Athena_Low_Associates.jpg"/>
          <p:cNvPicPr>
            <a:picLocks noChangeAspect="1" noChangeArrowheads="1"/>
          </p:cNvPicPr>
          <p:nvPr userDrawn="1"/>
        </p:nvPicPr>
        <p:blipFill>
          <a:blip r:embed="rId2"/>
          <a:srcRect/>
          <a:stretch>
            <a:fillRect/>
          </a:stretch>
        </p:blipFill>
        <p:spPr bwMode="auto">
          <a:xfrm>
            <a:off x="6946900" y="6172200"/>
            <a:ext cx="2197100" cy="6858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C910CEF-92F9-478C-B2C7-DAC221169ACE}"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2C812673-4D1D-4B54-8ABF-1AE78AFDAF18}" type="slidenum">
              <a:rPr lang="en-IN"/>
              <a:pPr>
                <a:defRPr/>
              </a:pPr>
              <a:t>‹#›</a:t>
            </a:fld>
            <a:endParaRPr lang="en-IN"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8A0062B-02A9-4554-87A7-6E3C0462769C}"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88A3ACBB-B150-4F28-88D2-929F03967A8D}" type="slidenum">
              <a:rPr lang="en-IN"/>
              <a:pPr>
                <a:defRPr/>
              </a:pPr>
              <a:t>‹#›</a:t>
            </a:fld>
            <a:endParaRPr lang="en-IN"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86F1999-30EE-4F22-A337-C0FF165223D4}"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7B2F41EE-40E3-449D-B9C8-B8022D56D579}" type="slidenum">
              <a:rPr lang="en-IN"/>
              <a:pPr>
                <a:defRPr/>
              </a:pPr>
              <a:t>‹#›</a:t>
            </a:fld>
            <a:endParaRPr lang="en-IN"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0" y="1428750"/>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lstStyle>
          <a:p>
            <a:pPr>
              <a:defRPr/>
            </a:pPr>
            <a:fld id="{F8D1DFF1-EC87-41B5-8C90-DA979B371E8F}" type="datetime1">
              <a:rPr lang="en-US"/>
              <a:pPr>
                <a:defRPr/>
              </a:pPr>
              <a:t>6/7/2013</a:t>
            </a:fld>
            <a:endParaRPr lang="en-IN" dirty="0"/>
          </a:p>
        </p:txBody>
      </p:sp>
      <p:sp>
        <p:nvSpPr>
          <p:cNvPr id="9" name="Slide Number Placeholder 8"/>
          <p:cNvSpPr>
            <a:spLocks noGrp="1"/>
          </p:cNvSpPr>
          <p:nvPr>
            <p:ph type="sldNum" sz="quarter" idx="11"/>
          </p:nvPr>
        </p:nvSpPr>
        <p:spPr/>
        <p:txBody>
          <a:bodyPr/>
          <a:lstStyle>
            <a:lvl1pPr>
              <a:defRPr/>
            </a:lvl1pPr>
          </a:lstStyle>
          <a:p>
            <a:pPr>
              <a:defRPr/>
            </a:pPr>
            <a:fld id="{0D1E5EC7-5369-4BF8-9A7D-03002D8504E5}" type="slidenum">
              <a:rPr lang="en-IN"/>
              <a:pPr>
                <a:defRPr/>
              </a:pPr>
              <a:t>‹#›</a:t>
            </a:fld>
            <a:endParaRPr lang="en-IN"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D4DC0E7-8D68-4FF8-90C5-9499C87221BB}" type="datetime1">
              <a:rPr lang="en-US"/>
              <a:pPr>
                <a:defRPr/>
              </a:pPr>
              <a:t>6/7/2013</a:t>
            </a:fld>
            <a:endParaRPr lang="en-IN" dirty="0"/>
          </a:p>
        </p:txBody>
      </p:sp>
      <p:sp>
        <p:nvSpPr>
          <p:cNvPr id="4" name="Slide Number Placeholder 5"/>
          <p:cNvSpPr>
            <a:spLocks noGrp="1"/>
          </p:cNvSpPr>
          <p:nvPr>
            <p:ph type="sldNum" sz="quarter" idx="11"/>
          </p:nvPr>
        </p:nvSpPr>
        <p:spPr/>
        <p:txBody>
          <a:bodyPr/>
          <a:lstStyle>
            <a:lvl1pPr>
              <a:defRPr/>
            </a:lvl1pPr>
          </a:lstStyle>
          <a:p>
            <a:pPr>
              <a:defRPr/>
            </a:pPr>
            <a:fld id="{B17F73B8-3E80-4BB8-9C0B-CCA8C4A2EC6F}" type="slidenum">
              <a:rPr lang="en-IN"/>
              <a:pPr>
                <a:defRPr/>
              </a:pPr>
              <a:t>‹#›</a:t>
            </a:fld>
            <a:endParaRPr lang="en-IN"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E94676D-B62F-45F8-811F-527A943EE9B7}" type="datetime1">
              <a:rPr lang="en-US"/>
              <a:pPr>
                <a:defRPr/>
              </a:pPr>
              <a:t>6/7/2013</a:t>
            </a:fld>
            <a:endParaRPr lang="en-IN" dirty="0"/>
          </a:p>
        </p:txBody>
      </p:sp>
      <p:sp>
        <p:nvSpPr>
          <p:cNvPr id="3" name="Slide Number Placeholder 5"/>
          <p:cNvSpPr>
            <a:spLocks noGrp="1"/>
          </p:cNvSpPr>
          <p:nvPr>
            <p:ph type="sldNum" sz="quarter" idx="11"/>
          </p:nvPr>
        </p:nvSpPr>
        <p:spPr/>
        <p:txBody>
          <a:bodyPr/>
          <a:lstStyle>
            <a:lvl1pPr>
              <a:defRPr/>
            </a:lvl1pPr>
          </a:lstStyle>
          <a:p>
            <a:pPr>
              <a:defRPr/>
            </a:pPr>
            <a:fld id="{AE68F2B1-C519-4D97-ACEE-573657B41D1B}" type="slidenum">
              <a:rPr lang="en-IN"/>
              <a:pPr>
                <a:defRPr/>
              </a:pPr>
              <a:t>‹#›</a:t>
            </a:fld>
            <a:endParaRPr lang="en-IN"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B7AEE8F-C5D4-466C-9714-041405172254}"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AAE95784-E197-4C0D-8F01-F220D192E797}" type="slidenum">
              <a:rPr lang="en-IN"/>
              <a:pPr>
                <a:defRPr/>
              </a:pPr>
              <a:t>‹#›</a:t>
            </a:fld>
            <a:endParaRPr lang="en-IN"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C9D4056-9ECB-448F-A256-B6DA1726D3E5}"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7D73A2A1-E173-497D-A82F-B258616EAEE5}" type="slidenum">
              <a:rPr lang="en-IN"/>
              <a:pPr>
                <a:defRPr/>
              </a:pPr>
              <a:t>‹#›</a:t>
            </a:fld>
            <a:endParaRPr lang="en-IN"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2CD2279-5B22-4D29-AA2C-A8850461D9C5}" type="datetime1">
              <a:rPr lang="en-US"/>
              <a:pPr>
                <a:defRPr/>
              </a:pPr>
              <a:t>6/7/2013</a:t>
            </a:fld>
            <a:endParaRPr lang="en-IN"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F4B282B-2C17-4A6F-A293-CA311A3C8547}" type="slidenum">
              <a:rPr lang="en-IN"/>
              <a:pPr>
                <a:defRPr/>
              </a:pPr>
              <a:t>‹#›</a:t>
            </a:fld>
            <a:endParaRPr lang="en-IN" dirty="0"/>
          </a:p>
        </p:txBody>
      </p:sp>
      <p:cxnSp>
        <p:nvCxnSpPr>
          <p:cNvPr id="7" name="Straight Connector 6"/>
          <p:cNvCxnSpPr/>
          <p:nvPr userDrawn="1"/>
        </p:nvCxnSpPr>
        <p:spPr>
          <a:xfrm>
            <a:off x="357188" y="1428750"/>
            <a:ext cx="878681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31" name="Picture 9" descr="C:\Users\Puneet\Desktop\Work\firm profile\logo\Athena_Low_Associates.jpg"/>
          <p:cNvPicPr>
            <a:picLocks noChangeAspect="1" noChangeArrowheads="1"/>
          </p:cNvPicPr>
          <p:nvPr userDrawn="1"/>
        </p:nvPicPr>
        <p:blipFill>
          <a:blip r:embed="rId13"/>
          <a:srcRect/>
          <a:stretch>
            <a:fillRect/>
          </a:stretch>
        </p:blipFill>
        <p:spPr bwMode="auto">
          <a:xfrm>
            <a:off x="6946900" y="6172200"/>
            <a:ext cx="2197100" cy="685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87" r:id="rId1"/>
    <p:sldLayoutId id="2147484296" r:id="rId2"/>
    <p:sldLayoutId id="2147484288" r:id="rId3"/>
    <p:sldLayoutId id="2147484289" r:id="rId4"/>
    <p:sldLayoutId id="2147484297" r:id="rId5"/>
    <p:sldLayoutId id="2147484290" r:id="rId6"/>
    <p:sldLayoutId id="2147484291" r:id="rId7"/>
    <p:sldLayoutId id="2147484292" r:id="rId8"/>
    <p:sldLayoutId id="2147484293" r:id="rId9"/>
    <p:sldLayoutId id="2147484294" r:id="rId10"/>
    <p:sldLayoutId id="2147484295" r:id="rId11"/>
  </p:sldLayoutIdLst>
  <p:transition/>
  <p:hf sldNum="0" hdr="0"/>
  <p:txStyles>
    <p:titleStyle>
      <a:lvl1pPr algn="ctr" rtl="0" eaLnBrk="0" fontAlgn="base" hangingPunct="0">
        <a:spcBef>
          <a:spcPct val="0"/>
        </a:spcBef>
        <a:spcAft>
          <a:spcPct val="0"/>
        </a:spcAft>
        <a:defRPr sz="4400" b="1" kern="1200">
          <a:solidFill>
            <a:srgbClr val="4F6228"/>
          </a:solidFill>
          <a:latin typeface="+mj-lt"/>
          <a:ea typeface="+mj-ea"/>
          <a:cs typeface="+mj-cs"/>
        </a:defRPr>
      </a:lvl1pPr>
      <a:lvl2pPr algn="ctr" rtl="0" eaLnBrk="0" fontAlgn="base" hangingPunct="0">
        <a:spcBef>
          <a:spcPct val="0"/>
        </a:spcBef>
        <a:spcAft>
          <a:spcPct val="0"/>
        </a:spcAft>
        <a:defRPr sz="4400" b="1">
          <a:solidFill>
            <a:srgbClr val="4F6228"/>
          </a:solidFill>
          <a:latin typeface="Calibri" pitchFamily="34" charset="0"/>
        </a:defRPr>
      </a:lvl2pPr>
      <a:lvl3pPr algn="ctr" rtl="0" eaLnBrk="0" fontAlgn="base" hangingPunct="0">
        <a:spcBef>
          <a:spcPct val="0"/>
        </a:spcBef>
        <a:spcAft>
          <a:spcPct val="0"/>
        </a:spcAft>
        <a:defRPr sz="4400" b="1">
          <a:solidFill>
            <a:srgbClr val="4F6228"/>
          </a:solidFill>
          <a:latin typeface="Calibri" pitchFamily="34" charset="0"/>
        </a:defRPr>
      </a:lvl3pPr>
      <a:lvl4pPr algn="ctr" rtl="0" eaLnBrk="0" fontAlgn="base" hangingPunct="0">
        <a:spcBef>
          <a:spcPct val="0"/>
        </a:spcBef>
        <a:spcAft>
          <a:spcPct val="0"/>
        </a:spcAft>
        <a:defRPr sz="4400" b="1">
          <a:solidFill>
            <a:srgbClr val="4F6228"/>
          </a:solidFill>
          <a:latin typeface="Calibri" pitchFamily="34" charset="0"/>
        </a:defRPr>
      </a:lvl4pPr>
      <a:lvl5pPr algn="ctr" rtl="0" eaLnBrk="0" fontAlgn="base" hangingPunct="0">
        <a:spcBef>
          <a:spcPct val="0"/>
        </a:spcBef>
        <a:spcAft>
          <a:spcPct val="0"/>
        </a:spcAft>
        <a:defRPr sz="4400" b="1">
          <a:solidFill>
            <a:srgbClr val="4F6228"/>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puneet@athenalawassociates.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457200" y="1000108"/>
            <a:ext cx="8229600" cy="5643602"/>
          </a:xfrm>
        </p:spPr>
        <p:txBody>
          <a:bodyPr/>
          <a:lstStyle/>
          <a:p>
            <a:pPr algn="ctr" eaLnBrk="1" hangingPunct="1">
              <a:buFont typeface="Wingdings" pitchFamily="2" charset="2"/>
              <a:buNone/>
            </a:pPr>
            <a:endParaRPr lang="en-US" sz="1800" dirty="0" smtClean="0"/>
          </a:p>
          <a:p>
            <a:pPr algn="ctr" eaLnBrk="1" hangingPunct="1">
              <a:buFont typeface="Wingdings" pitchFamily="2" charset="2"/>
              <a:buNone/>
            </a:pPr>
            <a:r>
              <a:rPr lang="en-US" sz="4800" b="1" dirty="0" smtClean="0">
                <a:solidFill>
                  <a:srgbClr val="0070C0"/>
                </a:solidFill>
              </a:rPr>
              <a:t>SERVICE TAX VOLUNTARY COMPLIANCE ENCOURAGMENT SCHEME, 2013 (“VCES”)</a:t>
            </a:r>
            <a:endParaRPr lang="en-US" sz="2000" dirty="0" smtClean="0"/>
          </a:p>
          <a:p>
            <a:pPr algn="ctr" eaLnBrk="1" hangingPunct="1">
              <a:buFont typeface="Wingdings" pitchFamily="2" charset="2"/>
              <a:buNone/>
            </a:pPr>
            <a:r>
              <a:rPr lang="en-US" sz="2000" b="1" dirty="0" err="1" smtClean="0"/>
              <a:t>Puneet</a:t>
            </a:r>
            <a:r>
              <a:rPr lang="en-US" sz="2000" b="1" dirty="0" smtClean="0"/>
              <a:t> </a:t>
            </a:r>
            <a:r>
              <a:rPr lang="en-US" sz="2000" b="1" dirty="0" err="1" smtClean="0"/>
              <a:t>Agrawal</a:t>
            </a:r>
            <a:r>
              <a:rPr lang="en-US" sz="2000" dirty="0" smtClean="0"/>
              <a:t>, </a:t>
            </a:r>
          </a:p>
          <a:p>
            <a:pPr algn="ctr" eaLnBrk="1" hangingPunct="1">
              <a:buFont typeface="Wingdings" pitchFamily="2" charset="2"/>
              <a:buNone/>
            </a:pPr>
            <a:r>
              <a:rPr lang="en-US" sz="1600" i="1" dirty="0" smtClean="0"/>
              <a:t>B. Com (H), CA, LLB</a:t>
            </a:r>
          </a:p>
          <a:p>
            <a:pPr algn="ctr" eaLnBrk="1" hangingPunct="1">
              <a:buFont typeface="Wingdings" pitchFamily="2" charset="2"/>
              <a:buNone/>
            </a:pPr>
            <a:r>
              <a:rPr lang="en-US" sz="2000" dirty="0" smtClean="0"/>
              <a:t>Partner</a:t>
            </a:r>
          </a:p>
          <a:p>
            <a:pPr algn="ctr" eaLnBrk="1" hangingPunct="1">
              <a:buFont typeface="Wingdings" pitchFamily="2" charset="2"/>
              <a:buNone/>
            </a:pPr>
            <a:r>
              <a:rPr lang="en-US" sz="2000" dirty="0" smtClean="0"/>
              <a:t>ATHENA LAW ASSOCIATES</a:t>
            </a:r>
            <a:endParaRPr lang="en-IN" sz="2000" dirty="0" smtClean="0"/>
          </a:p>
        </p:txBody>
      </p:sp>
      <p:sp>
        <p:nvSpPr>
          <p:cNvPr id="49155" name="Slide Number Placeholder 2"/>
          <p:cNvSpPr>
            <a:spLocks noGrp="1"/>
          </p:cNvSpPr>
          <p:nvPr>
            <p:ph type="sldNum" sz="quarter" idx="11"/>
          </p:nvPr>
        </p:nvSpPr>
        <p:spPr/>
        <p:txBody>
          <a:bodyPr/>
          <a:lstStyle/>
          <a:p>
            <a:pPr>
              <a:defRPr/>
            </a:pPr>
            <a:fld id="{5387125B-58C5-4C42-89E7-DE48C4884DC2}" type="slidenum">
              <a:rPr lang="en-US" smtClean="0">
                <a:latin typeface="Arial" pitchFamily="34" charset="0"/>
              </a:rPr>
              <a:pPr>
                <a:defRPr/>
              </a:pPr>
              <a:t>1</a:t>
            </a:fld>
            <a:endParaRPr lang="en-US" dirty="0" smtClean="0">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Circular riskless</a:t>
            </a:r>
            <a:endParaRPr lang="en-US" dirty="0"/>
          </a:p>
        </p:txBody>
      </p:sp>
      <p:sp>
        <p:nvSpPr>
          <p:cNvPr id="3" name="Content Placeholder 2"/>
          <p:cNvSpPr>
            <a:spLocks noGrp="1"/>
          </p:cNvSpPr>
          <p:nvPr>
            <p:ph idx="1"/>
          </p:nvPr>
        </p:nvSpPr>
        <p:spPr/>
        <p:txBody>
          <a:bodyPr/>
          <a:lstStyle/>
          <a:p>
            <a:r>
              <a:rPr lang="en-US" dirty="0" smtClean="0"/>
              <a:t>Issue – whether mere non reference of section in the notice be construed as not attracting 106(2)</a:t>
            </a:r>
          </a:p>
          <a:p>
            <a:r>
              <a:rPr lang="en-US" dirty="0" smtClean="0"/>
              <a:t>Non acceptance of circulars by Courts and Tribunals – an increasing trend – </a:t>
            </a:r>
            <a:r>
              <a:rPr lang="en-US" dirty="0" err="1" smtClean="0"/>
              <a:t>Ratan</a:t>
            </a:r>
            <a:r>
              <a:rPr lang="en-US" dirty="0" smtClean="0"/>
              <a:t> Melting – SC - Constitution Bench</a:t>
            </a:r>
            <a:endParaRPr lang="en-US"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Procedure to be followed – S. 107</a:t>
            </a:r>
            <a:endParaRPr lang="en-US" dirty="0"/>
          </a:p>
        </p:txBody>
      </p:sp>
      <p:sp>
        <p:nvSpPr>
          <p:cNvPr id="3" name="Content Placeholder 2"/>
          <p:cNvSpPr>
            <a:spLocks noGrp="1"/>
          </p:cNvSpPr>
          <p:nvPr>
            <p:ph idx="1"/>
          </p:nvPr>
        </p:nvSpPr>
        <p:spPr>
          <a:xfrm>
            <a:off x="557242" y="1428736"/>
            <a:ext cx="8229600" cy="4525963"/>
          </a:xfrm>
        </p:spPr>
        <p:txBody>
          <a:bodyPr/>
          <a:lstStyle/>
          <a:p>
            <a:pPr>
              <a:buNone/>
            </a:pPr>
            <a:r>
              <a:rPr lang="en-US" sz="2000" u="sng" dirty="0" smtClean="0"/>
              <a:t>Obtaining Registration and making declaration</a:t>
            </a:r>
          </a:p>
          <a:p>
            <a:r>
              <a:rPr lang="en-US" sz="2000" dirty="0" smtClean="0"/>
              <a:t>If not registered then obtain Service tax registration under Rule 4 of Service Tax Rules (Rule 3 of VCE Rules);</a:t>
            </a:r>
          </a:p>
          <a:p>
            <a:r>
              <a:rPr lang="en-US" sz="2000" dirty="0" smtClean="0"/>
              <a:t>Make declaration before designated authority (“DA”) in Form VCES-1 on or before 1.12.2013</a:t>
            </a:r>
          </a:p>
          <a:p>
            <a:r>
              <a:rPr lang="en-US" sz="2000" dirty="0" smtClean="0"/>
              <a:t>DA shall acknowledge the declaration in Form VCES – 2 within 7 working days from the date of receipt of declaration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Payment of Tax - procedure</a:t>
            </a:r>
            <a:endParaRPr lang="en-US" dirty="0"/>
          </a:p>
        </p:txBody>
      </p:sp>
      <p:sp>
        <p:nvSpPr>
          <p:cNvPr id="3" name="Content Placeholder 2"/>
          <p:cNvSpPr>
            <a:spLocks noGrp="1"/>
          </p:cNvSpPr>
          <p:nvPr>
            <p:ph idx="1"/>
          </p:nvPr>
        </p:nvSpPr>
        <p:spPr>
          <a:xfrm>
            <a:off x="285720" y="1428736"/>
            <a:ext cx="8643998" cy="4525963"/>
          </a:xfrm>
        </p:spPr>
        <p:txBody>
          <a:bodyPr/>
          <a:lstStyle/>
          <a:p>
            <a:pPr>
              <a:buNone/>
            </a:pPr>
            <a:r>
              <a:rPr lang="en-US" sz="2000" u="sng" dirty="0" smtClean="0"/>
              <a:t>Payment </a:t>
            </a:r>
            <a:r>
              <a:rPr lang="en-US" sz="2000" u="sng" dirty="0" smtClean="0"/>
              <a:t>of tax </a:t>
            </a:r>
            <a:r>
              <a:rPr lang="en-US" sz="2000" u="sng" dirty="0" smtClean="0"/>
              <a:t>dues – Sec 107</a:t>
            </a:r>
            <a:endParaRPr lang="en-US" sz="2000" u="sng" dirty="0" smtClean="0"/>
          </a:p>
          <a:p>
            <a:r>
              <a:rPr lang="en-US" sz="2000" dirty="0" err="1" smtClean="0"/>
              <a:t>Upto</a:t>
            </a:r>
            <a:r>
              <a:rPr lang="en-US" sz="2000" dirty="0" smtClean="0"/>
              <a:t> 31.12.2013:  Pay 50% of the tax dues declared</a:t>
            </a:r>
          </a:p>
          <a:p>
            <a:r>
              <a:rPr lang="en-US" sz="2000" dirty="0" err="1" smtClean="0"/>
              <a:t>Upto</a:t>
            </a:r>
            <a:r>
              <a:rPr lang="en-US" sz="2000" dirty="0" smtClean="0"/>
              <a:t> 30.06.2014: Pay remaining amount of tax dues  declared</a:t>
            </a:r>
          </a:p>
          <a:p>
            <a:r>
              <a:rPr lang="en-US" sz="2000" dirty="0" smtClean="0"/>
              <a:t>Balance of 2</a:t>
            </a:r>
            <a:r>
              <a:rPr lang="en-US" sz="2000" baseline="30000" dirty="0" smtClean="0"/>
              <a:t>nd</a:t>
            </a:r>
            <a:r>
              <a:rPr lang="en-US" sz="2000" dirty="0" smtClean="0"/>
              <a:t> </a:t>
            </a:r>
            <a:r>
              <a:rPr lang="en-US" sz="2000" dirty="0" err="1" smtClean="0"/>
              <a:t>instalment</a:t>
            </a:r>
            <a:r>
              <a:rPr lang="en-US" sz="2000" dirty="0" smtClean="0"/>
              <a:t> - </a:t>
            </a:r>
            <a:r>
              <a:rPr lang="en-US" sz="2000" dirty="0" err="1" smtClean="0"/>
              <a:t>Upto</a:t>
            </a:r>
            <a:r>
              <a:rPr lang="en-US" sz="2000" dirty="0" smtClean="0"/>
              <a:t> 31.12.14: If not paid till </a:t>
            </a:r>
            <a:r>
              <a:rPr lang="en-US" sz="2000" dirty="0" smtClean="0"/>
              <a:t>30.06.2014:</a:t>
            </a:r>
            <a:endParaRPr lang="en-US" sz="2000" dirty="0" smtClean="0"/>
          </a:p>
          <a:p>
            <a:pPr lvl="1"/>
            <a:r>
              <a:rPr lang="en-US" sz="1800" dirty="0" smtClean="0"/>
              <a:t>pay with interest </a:t>
            </a:r>
          </a:p>
          <a:p>
            <a:pPr lvl="1"/>
            <a:r>
              <a:rPr lang="en-US" sz="1800" dirty="0" smtClean="0"/>
              <a:t>at rates fixed under Section 75/ 73B</a:t>
            </a:r>
          </a:p>
          <a:p>
            <a:pPr lvl="1"/>
            <a:r>
              <a:rPr lang="en-US" sz="1800" dirty="0" smtClean="0"/>
              <a:t>interest to be calculated from 1.07.2014            </a:t>
            </a:r>
          </a:p>
          <a:p>
            <a:pPr>
              <a:buNone/>
            </a:pPr>
            <a:r>
              <a:rPr lang="en-US" sz="2000" u="sng" dirty="0" smtClean="0"/>
              <a:t>Furnishing </a:t>
            </a:r>
            <a:r>
              <a:rPr lang="en-US" sz="2000" u="sng" dirty="0" smtClean="0"/>
              <a:t>details of </a:t>
            </a:r>
            <a:r>
              <a:rPr lang="en-US" sz="2000" u="sng" dirty="0" smtClean="0"/>
              <a:t>payment – S. 107</a:t>
            </a:r>
            <a:endParaRPr lang="en-US" sz="2000" u="sng" dirty="0" smtClean="0"/>
          </a:p>
          <a:p>
            <a:r>
              <a:rPr lang="en-US" sz="2000" dirty="0" smtClean="0"/>
              <a:t>Details of payment of tax </a:t>
            </a:r>
            <a:r>
              <a:rPr lang="en-US" sz="2000" dirty="0" smtClean="0"/>
              <a:t>dues – intimate to DA – with VCES 2</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Payment of Tax – scheme blunder</a:t>
            </a:r>
            <a:endParaRPr lang="en-US" dirty="0"/>
          </a:p>
        </p:txBody>
      </p:sp>
      <p:sp>
        <p:nvSpPr>
          <p:cNvPr id="3" name="Content Placeholder 2"/>
          <p:cNvSpPr>
            <a:spLocks noGrp="1"/>
          </p:cNvSpPr>
          <p:nvPr>
            <p:ph idx="1"/>
          </p:nvPr>
        </p:nvSpPr>
        <p:spPr>
          <a:xfrm>
            <a:off x="557242" y="1428736"/>
            <a:ext cx="8229600" cy="4525963"/>
          </a:xfrm>
        </p:spPr>
        <p:txBody>
          <a:bodyPr/>
          <a:lstStyle/>
          <a:p>
            <a:pPr>
              <a:buNone/>
            </a:pPr>
            <a:r>
              <a:rPr lang="en-US" sz="2400" u="sng" dirty="0" smtClean="0"/>
              <a:t>Payment of tax dues</a:t>
            </a:r>
          </a:p>
          <a:p>
            <a:r>
              <a:rPr lang="en-US" sz="2400" dirty="0" smtClean="0"/>
              <a:t>50% of the tax dues declared under Section 107(1) must be paid before 31.12.2013 – GAR 6 </a:t>
            </a:r>
            <a:r>
              <a:rPr lang="en-US" sz="2400" dirty="0" err="1" smtClean="0"/>
              <a:t>challan</a:t>
            </a:r>
            <a:r>
              <a:rPr lang="en-US" sz="2400" dirty="0" smtClean="0"/>
              <a:t> [rule 6 of VCE Rules]</a:t>
            </a:r>
          </a:p>
          <a:p>
            <a:r>
              <a:rPr lang="en-US" sz="2400" dirty="0" smtClean="0"/>
              <a:t>The </a:t>
            </a:r>
            <a:r>
              <a:rPr lang="en-US" sz="2400" b="1" dirty="0" smtClean="0"/>
              <a:t>CENVAT credit shall not be utilized </a:t>
            </a:r>
            <a:r>
              <a:rPr lang="en-US" sz="2400" dirty="0" smtClean="0"/>
              <a:t>for the payment of tax dues under the scheme (Rule 6 of VCE Rules</a:t>
            </a:r>
            <a:r>
              <a:rPr lang="en-US" sz="2400" dirty="0" smtClean="0"/>
              <a:t>)</a:t>
            </a:r>
          </a:p>
          <a:p>
            <a:endParaRPr lang="en-US" sz="2400" u="sng" dirty="0" smtClean="0"/>
          </a:p>
          <a:p>
            <a:r>
              <a:rPr lang="en-US" sz="2400" dirty="0" smtClean="0"/>
              <a:t>No such power granted by the Act – section 107 talks about payment of tax</a:t>
            </a:r>
            <a:endParaRPr lang="en-US" sz="2400" dirty="0" smtClean="0"/>
          </a:p>
          <a:p>
            <a:pPr>
              <a:buNone/>
            </a:pPr>
            <a:endParaRPr lang="en-US" sz="2400" u="sng"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 of Discharge </a:t>
            </a:r>
            <a:endParaRPr lang="en-US" dirty="0"/>
          </a:p>
        </p:txBody>
      </p:sp>
      <p:sp>
        <p:nvSpPr>
          <p:cNvPr id="3" name="Content Placeholder 2"/>
          <p:cNvSpPr>
            <a:spLocks noGrp="1"/>
          </p:cNvSpPr>
          <p:nvPr>
            <p:ph idx="1"/>
          </p:nvPr>
        </p:nvSpPr>
        <p:spPr>
          <a:xfrm>
            <a:off x="142844" y="1428736"/>
            <a:ext cx="8786874" cy="4697427"/>
          </a:xfrm>
        </p:spPr>
        <p:txBody>
          <a:bodyPr/>
          <a:lstStyle/>
          <a:p>
            <a:r>
              <a:rPr lang="en-US" sz="2400" dirty="0" smtClean="0"/>
              <a:t>S. 107 r/w Rule 7</a:t>
            </a:r>
          </a:p>
          <a:p>
            <a:pPr lvl="1"/>
            <a:r>
              <a:rPr lang="en-US" sz="2000" dirty="0" smtClean="0"/>
              <a:t>On payment of </a:t>
            </a:r>
            <a:r>
              <a:rPr lang="en-US" sz="2000" b="1" u="sng" dirty="0" smtClean="0"/>
              <a:t>declared</a:t>
            </a:r>
            <a:r>
              <a:rPr lang="en-US" sz="2000" dirty="0" smtClean="0"/>
              <a:t> tax dues and interest (if applicable)</a:t>
            </a:r>
          </a:p>
          <a:p>
            <a:pPr lvl="1"/>
            <a:r>
              <a:rPr lang="en-US" sz="2000" dirty="0" smtClean="0"/>
              <a:t>DA </a:t>
            </a:r>
            <a:r>
              <a:rPr lang="en-US" sz="2000" dirty="0" smtClean="0"/>
              <a:t>shall issue acknowledgment of discharge of </a:t>
            </a:r>
            <a:r>
              <a:rPr lang="en-US" sz="2000" b="1" u="sng" dirty="0" smtClean="0"/>
              <a:t>such</a:t>
            </a:r>
            <a:r>
              <a:rPr lang="en-US" sz="2000" b="1" dirty="0" smtClean="0"/>
              <a:t> </a:t>
            </a:r>
            <a:r>
              <a:rPr lang="en-US" sz="2000" dirty="0" smtClean="0"/>
              <a:t>tax </a:t>
            </a:r>
            <a:r>
              <a:rPr lang="en-US" sz="2000" dirty="0" smtClean="0"/>
              <a:t>dues in Form VCES – 3 </a:t>
            </a:r>
            <a:endParaRPr lang="en-US" sz="2000" dirty="0" smtClean="0"/>
          </a:p>
          <a:p>
            <a:pPr lvl="1"/>
            <a:r>
              <a:rPr lang="en-US" sz="2000" dirty="0" smtClean="0"/>
              <a:t>within </a:t>
            </a:r>
            <a:r>
              <a:rPr lang="en-US" sz="2000" dirty="0" smtClean="0"/>
              <a:t>7 working days from the date of furnishing details of payment of tax dues in full along with interest</a:t>
            </a:r>
          </a:p>
          <a:p>
            <a:r>
              <a:rPr lang="en-US" sz="2400" dirty="0" smtClean="0"/>
              <a:t>Is the scheme a non starter – </a:t>
            </a:r>
          </a:p>
          <a:p>
            <a:pPr lvl="1"/>
            <a:r>
              <a:rPr lang="en-US" sz="2000" dirty="0" smtClean="0"/>
              <a:t>DA to give a discharge</a:t>
            </a:r>
          </a:p>
          <a:p>
            <a:r>
              <a:rPr lang="en-US" sz="2400" dirty="0" smtClean="0"/>
              <a:t>It is a discharge of </a:t>
            </a:r>
            <a:r>
              <a:rPr lang="en-US" sz="2400" u="sng" dirty="0" smtClean="0"/>
              <a:t>declared tax dues</a:t>
            </a:r>
            <a:r>
              <a:rPr lang="en-US" sz="2400" dirty="0" smtClean="0"/>
              <a:t> as declared. Following is the language of VCES 3:</a:t>
            </a:r>
          </a:p>
          <a:p>
            <a:pPr lvl="1"/>
            <a:r>
              <a:rPr lang="en-US" sz="2000" i="1" dirty="0" smtClean="0"/>
              <a:t>This acknowledgment of discharge has been issued under sub-section (7) of section 107 of the Act, to ACKNOWLEDGE that the tax dues declared under sub- section (1) of section 107of the Act have been paid, in respect of declaration so made as per the following details</a:t>
            </a:r>
            <a:r>
              <a:rPr lang="en-US" sz="2000" dirty="0" smtClean="0"/>
              <a:t>.</a:t>
            </a:r>
            <a:endParaRPr lang="en-US" sz="2000"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the scheme – S. 108</a:t>
            </a:r>
            <a:endParaRPr lang="en-US" dirty="0"/>
          </a:p>
        </p:txBody>
      </p:sp>
      <p:sp>
        <p:nvSpPr>
          <p:cNvPr id="3" name="Content Placeholder 2"/>
          <p:cNvSpPr>
            <a:spLocks noGrp="1"/>
          </p:cNvSpPr>
          <p:nvPr>
            <p:ph idx="1"/>
          </p:nvPr>
        </p:nvSpPr>
        <p:spPr/>
        <p:txBody>
          <a:bodyPr/>
          <a:lstStyle/>
          <a:p>
            <a:r>
              <a:rPr lang="en-US" sz="2400" dirty="0" smtClean="0"/>
              <a:t>Notwithstanding anything contained in any provision of the Chapter, the </a:t>
            </a:r>
            <a:r>
              <a:rPr lang="en-US" sz="2400" dirty="0" err="1" smtClean="0"/>
              <a:t>declarant</a:t>
            </a:r>
            <a:r>
              <a:rPr lang="en-US" sz="2400" dirty="0" smtClean="0"/>
              <a:t>, shall get immunity from:</a:t>
            </a:r>
          </a:p>
          <a:p>
            <a:pPr lvl="1"/>
            <a:r>
              <a:rPr lang="en-US" sz="2000" dirty="0" smtClean="0"/>
              <a:t>penalty, </a:t>
            </a:r>
          </a:p>
          <a:p>
            <a:pPr lvl="1"/>
            <a:r>
              <a:rPr lang="en-US" sz="2000" dirty="0" smtClean="0"/>
              <a:t>interest or </a:t>
            </a:r>
          </a:p>
          <a:p>
            <a:pPr lvl="1"/>
            <a:r>
              <a:rPr lang="en-US" sz="2000" dirty="0" smtClean="0"/>
              <a:t>any other proceeding under the Chapter</a:t>
            </a:r>
            <a:r>
              <a:rPr lang="en-US" sz="2000" dirty="0" smtClean="0"/>
              <a:t>.</a:t>
            </a:r>
          </a:p>
          <a:p>
            <a:pPr lvl="1"/>
            <a:r>
              <a:rPr lang="en-US" sz="2000" dirty="0" smtClean="0"/>
              <a:t>This includes fee for late return / penalty for late </a:t>
            </a:r>
            <a:r>
              <a:rPr lang="en-US" sz="2000" dirty="0" err="1" smtClean="0"/>
              <a:t>regn</a:t>
            </a:r>
            <a:r>
              <a:rPr lang="en-US" sz="2000" dirty="0" smtClean="0"/>
              <a:t> [Circular </a:t>
            </a:r>
            <a:r>
              <a:rPr lang="en-US" sz="2000" dirty="0" err="1" smtClean="0"/>
              <a:t>dtd</a:t>
            </a:r>
            <a:r>
              <a:rPr lang="en-US" sz="2000" dirty="0" smtClean="0"/>
              <a:t> 13.05.13]</a:t>
            </a:r>
            <a:endParaRPr lang="en-US" sz="2000" dirty="0" smtClean="0"/>
          </a:p>
          <a:p>
            <a:r>
              <a:rPr lang="en-US" sz="2400" dirty="0" smtClean="0"/>
              <a:t>Such immunity is available upon payment of:</a:t>
            </a:r>
          </a:p>
          <a:p>
            <a:pPr lvl="1"/>
            <a:r>
              <a:rPr lang="en-US" sz="2000" dirty="0" smtClean="0"/>
              <a:t>the tax dues declared by him under section 107 (1) and </a:t>
            </a:r>
          </a:p>
          <a:p>
            <a:pPr lvl="1"/>
            <a:r>
              <a:rPr lang="en-US" sz="2000" dirty="0" smtClean="0"/>
              <a:t>the interest payable under the proviso to section 107 (4) thereof,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the scheme – S. 108</a:t>
            </a:r>
            <a:endParaRPr lang="en-US" dirty="0"/>
          </a:p>
        </p:txBody>
      </p:sp>
      <p:sp>
        <p:nvSpPr>
          <p:cNvPr id="3" name="Content Placeholder 2"/>
          <p:cNvSpPr>
            <a:spLocks noGrp="1"/>
          </p:cNvSpPr>
          <p:nvPr>
            <p:ph idx="1"/>
          </p:nvPr>
        </p:nvSpPr>
        <p:spPr/>
        <p:txBody>
          <a:bodyPr/>
          <a:lstStyle/>
          <a:p>
            <a:pPr>
              <a:buNone/>
            </a:pPr>
            <a:r>
              <a:rPr lang="en-US" sz="2000" dirty="0" smtClean="0"/>
              <a:t> </a:t>
            </a:r>
            <a:r>
              <a:rPr lang="en-US" sz="2000" u="sng" dirty="0" smtClean="0"/>
              <a:t>Finality of proceeding</a:t>
            </a:r>
          </a:p>
          <a:p>
            <a:r>
              <a:rPr lang="en-US" sz="2000" dirty="0" smtClean="0"/>
              <a:t>Subject to the provisions of section 111 (failure to make true declaration), </a:t>
            </a:r>
          </a:p>
          <a:p>
            <a:r>
              <a:rPr lang="en-US" sz="2000" dirty="0" smtClean="0"/>
              <a:t>a declaration made under section 107 (1)</a:t>
            </a:r>
          </a:p>
          <a:p>
            <a:r>
              <a:rPr lang="en-US" sz="2000" dirty="0" smtClean="0"/>
              <a:t>shall become conclusive upon issuance of acknowledgement of discharge under section 107 (7)</a:t>
            </a:r>
          </a:p>
          <a:p>
            <a:r>
              <a:rPr lang="en-US" sz="2000" dirty="0" smtClean="0"/>
              <a:t>and </a:t>
            </a:r>
            <a:r>
              <a:rPr lang="en-US" sz="2000" u="sng" dirty="0" smtClean="0"/>
              <a:t>no matter shall be reopened </a:t>
            </a:r>
            <a:r>
              <a:rPr lang="en-US" sz="2000" dirty="0" smtClean="0"/>
              <a:t>thereafter in any proceedings under the Chapter before any authority or court </a:t>
            </a:r>
            <a:r>
              <a:rPr lang="en-US" sz="2000" b="1" u="sng" dirty="0" smtClean="0"/>
              <a:t>relating to the period covered by such declaration</a:t>
            </a:r>
            <a:r>
              <a:rPr lang="en-US" sz="2000" dirty="0" smtClean="0"/>
              <a:t>.</a:t>
            </a:r>
          </a:p>
          <a:p>
            <a:pPr>
              <a:buNone/>
            </a:pPr>
            <a:endParaRPr lang="en-US" sz="2000" dirty="0" smtClean="0"/>
          </a:p>
          <a:p>
            <a:pPr marL="0" indent="0">
              <a:buNone/>
            </a:pPr>
            <a:r>
              <a:rPr lang="en-US" sz="2000" dirty="0" smtClean="0"/>
              <a:t>Apart from the benefits contained under Section 108 no other benefit is available to </a:t>
            </a:r>
            <a:r>
              <a:rPr lang="en-US" sz="2000" dirty="0" err="1" smtClean="0"/>
              <a:t>declarant</a:t>
            </a:r>
            <a:r>
              <a:rPr lang="en-US" sz="2000" dirty="0" smtClean="0"/>
              <a:t> under the VCES . (S. 112 of Finance Act, 2013)</a:t>
            </a:r>
            <a:endParaRPr lang="en-US" sz="20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Failure to make true declaration – S. 111</a:t>
            </a:r>
            <a:endParaRPr lang="en-US" dirty="0"/>
          </a:p>
        </p:txBody>
      </p:sp>
      <p:sp>
        <p:nvSpPr>
          <p:cNvPr id="3" name="Content Placeholder 2"/>
          <p:cNvSpPr>
            <a:spLocks noGrp="1"/>
          </p:cNvSpPr>
          <p:nvPr>
            <p:ph idx="1"/>
          </p:nvPr>
        </p:nvSpPr>
        <p:spPr>
          <a:xfrm>
            <a:off x="71406" y="1403367"/>
            <a:ext cx="8229600" cy="4525963"/>
          </a:xfrm>
        </p:spPr>
        <p:txBody>
          <a:bodyPr/>
          <a:lstStyle/>
          <a:p>
            <a:r>
              <a:rPr lang="en-US" sz="1800" dirty="0" smtClean="0"/>
              <a:t>Where the CCE has reasons to believe that</a:t>
            </a:r>
          </a:p>
          <a:p>
            <a:pPr lvl="1"/>
            <a:r>
              <a:rPr lang="en-US" sz="1800" dirty="0" smtClean="0"/>
              <a:t>the declaration made by a </a:t>
            </a:r>
            <a:r>
              <a:rPr lang="en-US" sz="1800" dirty="0" err="1" smtClean="0"/>
              <a:t>declarant</a:t>
            </a:r>
            <a:r>
              <a:rPr lang="en-US" sz="1800" dirty="0" smtClean="0"/>
              <a:t> under this Scheme was substantially false, </a:t>
            </a:r>
          </a:p>
          <a:p>
            <a:pPr lvl="1"/>
            <a:r>
              <a:rPr lang="en-US" sz="1800" dirty="0" smtClean="0"/>
              <a:t>he may, for reasons to be recorded in writing, </a:t>
            </a:r>
          </a:p>
          <a:p>
            <a:pPr lvl="1"/>
            <a:r>
              <a:rPr lang="en-US" sz="1800" dirty="0" smtClean="0"/>
              <a:t>serve </a:t>
            </a:r>
            <a:r>
              <a:rPr lang="en-US" sz="1800" b="1" u="sng" dirty="0" smtClean="0"/>
              <a:t>notice on the </a:t>
            </a:r>
            <a:r>
              <a:rPr lang="en-US" sz="1800" b="1" u="sng" dirty="0" err="1" smtClean="0"/>
              <a:t>declarant</a:t>
            </a:r>
            <a:r>
              <a:rPr lang="en-US" sz="1800" b="1" u="sng" dirty="0" smtClean="0"/>
              <a:t> </a:t>
            </a:r>
            <a:r>
              <a:rPr lang="en-US" sz="1800" dirty="0" smtClean="0"/>
              <a:t>in respect of such declaration</a:t>
            </a:r>
          </a:p>
          <a:p>
            <a:pPr lvl="1"/>
            <a:r>
              <a:rPr lang="en-US" sz="1800" dirty="0" smtClean="0"/>
              <a:t>requiring him to show cause why he should not pay the tax dues not paid or short-paid.</a:t>
            </a:r>
          </a:p>
          <a:p>
            <a:r>
              <a:rPr lang="en-US" sz="1800" dirty="0" smtClean="0"/>
              <a:t>No action shall be taken under sub-section (</a:t>
            </a:r>
            <a:r>
              <a:rPr lang="en-US" sz="1800" i="1" dirty="0" smtClean="0"/>
              <a:t>1</a:t>
            </a:r>
            <a:r>
              <a:rPr lang="en-US" sz="1800" dirty="0" smtClean="0"/>
              <a:t>) after the expiry of 1 from the date of declaration.</a:t>
            </a:r>
          </a:p>
          <a:p>
            <a:r>
              <a:rPr lang="en-US" sz="1800" dirty="0" smtClean="0"/>
              <a:t>The show cause notice issued under sub-section (</a:t>
            </a:r>
            <a:r>
              <a:rPr lang="en-US" sz="1800" i="1" dirty="0" smtClean="0"/>
              <a:t>1</a:t>
            </a:r>
            <a:r>
              <a:rPr lang="en-US" sz="1800" dirty="0" smtClean="0"/>
              <a:t>) shall be deemed to have been issued under section 73 / 73A and the provisions of the Chapter shall accordingly apply.</a:t>
            </a:r>
          </a:p>
          <a:p>
            <a:pPr>
              <a:buNone/>
            </a:pPr>
            <a:r>
              <a:rPr lang="en-US" sz="1800" u="sng" dirty="0" smtClean="0"/>
              <a:t>Athena Comments</a:t>
            </a:r>
          </a:p>
          <a:p>
            <a:pPr marL="341313" indent="-341313"/>
            <a:r>
              <a:rPr lang="en-US" sz="1800" dirty="0" smtClean="0"/>
              <a:t>In case false statement is made then the penalty may be imposed on the </a:t>
            </a:r>
            <a:r>
              <a:rPr lang="en-US" sz="1800" dirty="0" err="1" smtClean="0"/>
              <a:t>declarant</a:t>
            </a:r>
            <a:r>
              <a:rPr lang="en-US" sz="1800" dirty="0" smtClean="0"/>
              <a:t> in terms of S. 73/ 73A </a:t>
            </a:r>
          </a:p>
          <a:p>
            <a:pPr marL="341313" indent="-341313"/>
            <a:r>
              <a:rPr lang="en-US" sz="1800" dirty="0" smtClean="0"/>
              <a:t>Actions can be taken after 1 year under other (such as Income Tax Act) on the basis of information furnished under this scheme no secrecy clause under VCES as the amnesty scheme issued Income Tax </a:t>
            </a:r>
          </a:p>
          <a:p>
            <a:pPr marL="341313" indent="-341313"/>
            <a:endParaRPr lang="en-US" sz="2000" dirty="0"/>
          </a:p>
        </p:txBody>
      </p:sp>
      <p:sp>
        <p:nvSpPr>
          <p:cNvPr id="4" name="Date Placeholder 3"/>
          <p:cNvSpPr>
            <a:spLocks noGrp="1"/>
          </p:cNvSpPr>
          <p:nvPr>
            <p:ph type="dt" sz="half" idx="10"/>
          </p:nvPr>
        </p:nvSpPr>
        <p:spPr>
          <a:xfrm>
            <a:off x="-32" y="6492899"/>
            <a:ext cx="2133600" cy="365125"/>
          </a:xfrm>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gn="just"/>
            <a:r>
              <a:rPr lang="en-US" dirty="0" smtClean="0"/>
              <a:t>Important consideration </a:t>
            </a:r>
          </a:p>
        </p:txBody>
      </p:sp>
      <p:sp>
        <p:nvSpPr>
          <p:cNvPr id="7171" name="Content Placeholder 2"/>
          <p:cNvSpPr>
            <a:spLocks noGrp="1"/>
          </p:cNvSpPr>
          <p:nvPr>
            <p:ph idx="1"/>
          </p:nvPr>
        </p:nvSpPr>
        <p:spPr/>
        <p:txBody>
          <a:bodyPr/>
          <a:lstStyle/>
          <a:p>
            <a:r>
              <a:rPr lang="en-US" sz="2400" dirty="0" smtClean="0"/>
              <a:t>Following are important consideration to be kept in mind while adopting the scheme:</a:t>
            </a:r>
          </a:p>
          <a:p>
            <a:pPr lvl="1"/>
            <a:r>
              <a:rPr lang="en-US" sz="2000" dirty="0" smtClean="0"/>
              <a:t>Any amount paid under the scheme shall not be refundable under any circumstances (S. 109 of Finance Act, 2013);</a:t>
            </a:r>
          </a:p>
          <a:p>
            <a:pPr lvl="1"/>
            <a:r>
              <a:rPr lang="en-US" sz="2000" dirty="0" smtClean="0"/>
              <a:t>If </a:t>
            </a:r>
            <a:r>
              <a:rPr lang="en-US" sz="2000" dirty="0" err="1" smtClean="0"/>
              <a:t>declarant</a:t>
            </a:r>
            <a:r>
              <a:rPr lang="en-US" sz="2000" dirty="0" smtClean="0"/>
              <a:t> fails to pay the tax dues as declared by him then such dues along with interest thereon shall be recovered under provision of Section </a:t>
            </a:r>
            <a:r>
              <a:rPr lang="en-US" sz="2000" dirty="0" smtClean="0"/>
              <a:t>87 </a:t>
            </a:r>
            <a:r>
              <a:rPr lang="en-US" sz="2000" dirty="0" smtClean="0"/>
              <a:t>of Finance Act, 1994 (Section 110 of Finance Act, 2013)</a:t>
            </a:r>
          </a:p>
          <a:p>
            <a:pPr lvl="1"/>
            <a:endParaRPr lang="en-US" sz="2000" dirty="0" smtClean="0"/>
          </a:p>
          <a:p>
            <a:pPr lvl="1" indent="-742950">
              <a:buNone/>
            </a:pPr>
            <a:r>
              <a:rPr lang="en-US" sz="2000" u="sng" dirty="0" smtClean="0"/>
              <a:t>Athena Comments</a:t>
            </a:r>
          </a:p>
          <a:p>
            <a:pPr lvl="1"/>
            <a:r>
              <a:rPr lang="en-US" sz="2000" dirty="0" smtClean="0"/>
              <a:t>If </a:t>
            </a:r>
            <a:r>
              <a:rPr lang="en-US" sz="2000" dirty="0" err="1" smtClean="0"/>
              <a:t>declarant</a:t>
            </a:r>
            <a:r>
              <a:rPr lang="en-US" sz="2000" dirty="0" smtClean="0"/>
              <a:t> fails to make payment of tax dues then the interest may be levied from the date when the Service tax originally becomes due</a:t>
            </a:r>
          </a:p>
          <a:p>
            <a:pPr lvl="1"/>
            <a:endParaRPr lang="en-US" sz="2000" dirty="0" smtClean="0"/>
          </a:p>
          <a:p>
            <a:pPr lvl="1"/>
            <a:endParaRPr lang="en-US" sz="2000"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to make rules – S. 104</a:t>
            </a:r>
            <a:endParaRPr lang="en-US" dirty="0"/>
          </a:p>
        </p:txBody>
      </p:sp>
      <p:sp>
        <p:nvSpPr>
          <p:cNvPr id="3" name="Content Placeholder 2"/>
          <p:cNvSpPr>
            <a:spLocks noGrp="1"/>
          </p:cNvSpPr>
          <p:nvPr>
            <p:ph idx="1"/>
          </p:nvPr>
        </p:nvSpPr>
        <p:spPr/>
        <p:txBody>
          <a:bodyPr/>
          <a:lstStyle/>
          <a:p>
            <a:pPr>
              <a:buNone/>
            </a:pPr>
            <a:r>
              <a:rPr lang="en-US" sz="2000" dirty="0" smtClean="0"/>
              <a:t>(</a:t>
            </a:r>
            <a:r>
              <a:rPr lang="en-US" sz="2000" i="1" dirty="0" smtClean="0"/>
              <a:t>2</a:t>
            </a:r>
            <a:r>
              <a:rPr lang="en-US" sz="2000" dirty="0" smtClean="0"/>
              <a:t>) Without prejudice to the generality of the foregoing power, such rules may provide for all or any of the following matters, namely:—</a:t>
            </a:r>
          </a:p>
          <a:p>
            <a:pPr indent="-1588">
              <a:buNone/>
            </a:pPr>
            <a:r>
              <a:rPr lang="en-US" sz="2000" dirty="0" smtClean="0"/>
              <a:t>(</a:t>
            </a:r>
            <a:r>
              <a:rPr lang="en-US" sz="2000" i="1" dirty="0" smtClean="0"/>
              <a:t>a</a:t>
            </a:r>
            <a:r>
              <a:rPr lang="en-US" sz="2000" dirty="0" smtClean="0"/>
              <a:t>) the form and the manner in which a </a:t>
            </a:r>
            <a:r>
              <a:rPr lang="en-US" sz="2000" b="1" dirty="0" smtClean="0"/>
              <a:t>declaration</a:t>
            </a:r>
            <a:r>
              <a:rPr lang="en-US" sz="2000" dirty="0" smtClean="0"/>
              <a:t> may be made under sub-section (</a:t>
            </a:r>
            <a:r>
              <a:rPr lang="en-US" sz="2000" i="1" dirty="0" smtClean="0"/>
              <a:t>1</a:t>
            </a:r>
            <a:r>
              <a:rPr lang="en-US" sz="2000" dirty="0" smtClean="0"/>
              <a:t>) of section 97;</a:t>
            </a:r>
          </a:p>
          <a:p>
            <a:pPr indent="-1588">
              <a:buNone/>
            </a:pPr>
            <a:r>
              <a:rPr lang="en-US" sz="2000" dirty="0" smtClean="0"/>
              <a:t>(</a:t>
            </a:r>
            <a:r>
              <a:rPr lang="en-US" sz="2000" i="1" dirty="0" smtClean="0"/>
              <a:t>b</a:t>
            </a:r>
            <a:r>
              <a:rPr lang="en-US" sz="2000" dirty="0" smtClean="0"/>
              <a:t>) the form and the manner of </a:t>
            </a:r>
            <a:r>
              <a:rPr lang="en-US" sz="2000" b="1" dirty="0" smtClean="0"/>
              <a:t>acknowledging the declaration </a:t>
            </a:r>
            <a:r>
              <a:rPr lang="en-US" sz="2000" dirty="0" smtClean="0"/>
              <a:t>under sub-section (</a:t>
            </a:r>
            <a:r>
              <a:rPr lang="en-US" sz="2000" i="1" dirty="0" smtClean="0"/>
              <a:t>2</a:t>
            </a:r>
            <a:r>
              <a:rPr lang="en-US" sz="2000" dirty="0" smtClean="0"/>
              <a:t>) of section 97;</a:t>
            </a:r>
          </a:p>
          <a:p>
            <a:pPr indent="-1588">
              <a:buNone/>
            </a:pPr>
            <a:r>
              <a:rPr lang="en-US" sz="2000" dirty="0" smtClean="0"/>
              <a:t>(</a:t>
            </a:r>
            <a:r>
              <a:rPr lang="en-US" sz="2000" i="1" dirty="0" smtClean="0"/>
              <a:t>c</a:t>
            </a:r>
            <a:r>
              <a:rPr lang="en-US" sz="2000" dirty="0" smtClean="0"/>
              <a:t>) the form and the manner of issuing the </a:t>
            </a:r>
            <a:r>
              <a:rPr lang="en-US" sz="2000" b="1" dirty="0" smtClean="0"/>
              <a:t>acknowledgement of discharge</a:t>
            </a:r>
            <a:r>
              <a:rPr lang="en-US" sz="2000" dirty="0" smtClean="0"/>
              <a:t> of tax dues under sub-section (</a:t>
            </a:r>
            <a:r>
              <a:rPr lang="en-US" sz="2000" i="1" dirty="0" smtClean="0"/>
              <a:t>7</a:t>
            </a:r>
            <a:r>
              <a:rPr lang="en-US" sz="2000" dirty="0" smtClean="0"/>
              <a:t>) of section 97;</a:t>
            </a:r>
          </a:p>
          <a:p>
            <a:pPr indent="-1588">
              <a:buNone/>
            </a:pPr>
            <a:r>
              <a:rPr lang="en-US" sz="2000" dirty="0" smtClean="0"/>
              <a:t>(</a:t>
            </a:r>
            <a:r>
              <a:rPr lang="en-US" sz="2000" i="1" dirty="0" smtClean="0"/>
              <a:t>d</a:t>
            </a:r>
            <a:r>
              <a:rPr lang="en-US" sz="2000" dirty="0" smtClean="0"/>
              <a:t>) </a:t>
            </a:r>
            <a:r>
              <a:rPr lang="en-US" sz="2000" b="1" dirty="0" smtClean="0"/>
              <a:t>any other matter </a:t>
            </a:r>
            <a:r>
              <a:rPr lang="en-US" sz="2000" dirty="0" smtClean="0"/>
              <a:t>which is to be, or may be, prescribed, or in respect of which provision is to be made, by rules.</a:t>
            </a:r>
          </a:p>
          <a:p>
            <a:pPr>
              <a:buNone/>
            </a:pPr>
            <a:endParaRPr lang="en-US" sz="2000"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Provisions to be referred </a:t>
            </a:r>
            <a:endParaRPr lang="en-US" dirty="0"/>
          </a:p>
        </p:txBody>
      </p:sp>
      <p:sp>
        <p:nvSpPr>
          <p:cNvPr id="3" name="Content Placeholder 2"/>
          <p:cNvSpPr>
            <a:spLocks noGrp="1"/>
          </p:cNvSpPr>
          <p:nvPr>
            <p:ph idx="1"/>
          </p:nvPr>
        </p:nvSpPr>
        <p:spPr/>
        <p:txBody>
          <a:bodyPr/>
          <a:lstStyle/>
          <a:p>
            <a:r>
              <a:rPr lang="en-US" sz="2600" dirty="0" smtClean="0"/>
              <a:t>The provision relating to VCES are contained under:</a:t>
            </a:r>
          </a:p>
          <a:p>
            <a:pPr lvl="1"/>
            <a:r>
              <a:rPr lang="en-US" sz="2600" dirty="0" smtClean="0"/>
              <a:t>Schedule VI of Finance Act, 2013 (Section 104-114)</a:t>
            </a:r>
          </a:p>
          <a:p>
            <a:pPr lvl="1"/>
            <a:r>
              <a:rPr lang="en-US" sz="2600" dirty="0" smtClean="0"/>
              <a:t>Service Tax Voluntary Compliance Encouragement Rules, 2013 (VCE Rules)</a:t>
            </a:r>
          </a:p>
          <a:p>
            <a:r>
              <a:rPr lang="en-US" sz="2600" dirty="0" smtClean="0"/>
              <a:t>Scheme </a:t>
            </a:r>
            <a:r>
              <a:rPr lang="en-US" sz="2600" dirty="0" smtClean="0"/>
              <a:t>is further explained in - Circular No 169/4/2013 – ST dated 13.05.2013</a:t>
            </a:r>
          </a:p>
          <a:p>
            <a:pPr marL="395288" lvl="1" indent="-395288">
              <a:buNone/>
            </a:pPr>
            <a:endParaRPr lang="en-US" sz="2600" u="sng" dirty="0" smtClean="0"/>
          </a:p>
          <a:p>
            <a:pPr marL="395288" lvl="1" indent="-395288">
              <a:buNone/>
            </a:pPr>
            <a:r>
              <a:rPr lang="en-US" sz="2600" u="sng" dirty="0" smtClean="0"/>
              <a:t>Date of application of the Scheme</a:t>
            </a:r>
          </a:p>
          <a:p>
            <a:pPr lvl="1"/>
            <a:r>
              <a:rPr lang="en-US" sz="2600" dirty="0" smtClean="0"/>
              <a:t>The scheme was made effective from 10.05.2013, the date of enactment of Finance Act, 2013   </a:t>
            </a:r>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a:t>
            </a:r>
            <a:endParaRPr lang="en-US" dirty="0"/>
          </a:p>
        </p:txBody>
      </p:sp>
      <p:sp>
        <p:nvSpPr>
          <p:cNvPr id="3" name="Content Placeholder 2"/>
          <p:cNvSpPr>
            <a:spLocks noGrp="1"/>
          </p:cNvSpPr>
          <p:nvPr>
            <p:ph idx="1"/>
          </p:nvPr>
        </p:nvSpPr>
        <p:spPr/>
        <p:txBody>
          <a:bodyPr/>
          <a:lstStyle/>
          <a:p>
            <a:r>
              <a:rPr lang="en-US" dirty="0" smtClean="0"/>
              <a:t>Whether the service receiver of the </a:t>
            </a:r>
            <a:r>
              <a:rPr lang="en-US" dirty="0" err="1" smtClean="0"/>
              <a:t>declarant</a:t>
            </a:r>
            <a:r>
              <a:rPr lang="en-US" dirty="0" smtClean="0"/>
              <a:t> can avail the benefit of Service tax paid under VCES </a:t>
            </a:r>
            <a:r>
              <a:rPr lang="en-US" dirty="0" smtClean="0"/>
              <a:t>scheme?</a:t>
            </a:r>
          </a:p>
          <a:p>
            <a:r>
              <a:rPr lang="en-US" dirty="0" smtClean="0"/>
              <a:t>supplementary invoice – without fraud/ suppression etc [Rule 9 of CCR]</a:t>
            </a:r>
            <a:endParaRPr lang="en-US"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1"/>
          </p:nvPr>
        </p:nvSpPr>
        <p:spPr/>
        <p:txBody>
          <a:bodyPr/>
          <a:lstStyle/>
          <a:p>
            <a:pPr eaLnBrk="1" hangingPunct="1"/>
            <a:endParaRPr lang="en-US" sz="4000" dirty="0" smtClean="0"/>
          </a:p>
          <a:p>
            <a:pPr algn="ctr" eaLnBrk="1" hangingPunct="1">
              <a:buFont typeface="Wingdings" pitchFamily="2" charset="2"/>
              <a:buNone/>
            </a:pPr>
            <a:r>
              <a:rPr lang="en-US" sz="6000" b="1" dirty="0" smtClean="0">
                <a:solidFill>
                  <a:srgbClr val="00B050"/>
                </a:solidFill>
              </a:rPr>
              <a:t>THANK YOU</a:t>
            </a:r>
          </a:p>
          <a:p>
            <a:pPr algn="ctr" eaLnBrk="1" hangingPunct="1">
              <a:buFont typeface="Wingdings" pitchFamily="2" charset="2"/>
              <a:buNone/>
            </a:pPr>
            <a:r>
              <a:rPr lang="en-US" sz="2000" dirty="0" err="1" smtClean="0"/>
              <a:t>Puneet</a:t>
            </a:r>
            <a:r>
              <a:rPr lang="en-US" sz="2000" dirty="0" smtClean="0"/>
              <a:t> </a:t>
            </a:r>
            <a:r>
              <a:rPr lang="en-US" sz="2000" dirty="0" err="1" smtClean="0"/>
              <a:t>Agrawal</a:t>
            </a:r>
            <a:r>
              <a:rPr lang="en-US" sz="2000" dirty="0" smtClean="0"/>
              <a:t>, Partner</a:t>
            </a:r>
          </a:p>
          <a:p>
            <a:pPr algn="ctr" eaLnBrk="1" hangingPunct="1">
              <a:buFont typeface="Wingdings" pitchFamily="2" charset="2"/>
              <a:buNone/>
            </a:pPr>
            <a:r>
              <a:rPr lang="en-US" sz="2000" dirty="0" smtClean="0"/>
              <a:t>ATHENA LAW ASSOCIATES</a:t>
            </a:r>
          </a:p>
          <a:p>
            <a:pPr algn="ctr" eaLnBrk="1" hangingPunct="1">
              <a:buFont typeface="Wingdings" pitchFamily="2" charset="2"/>
              <a:buNone/>
            </a:pPr>
            <a:r>
              <a:rPr lang="en-US" sz="2000" dirty="0" smtClean="0"/>
              <a:t>Contact: </a:t>
            </a:r>
          </a:p>
          <a:p>
            <a:pPr algn="ctr" eaLnBrk="1" hangingPunct="1">
              <a:buFont typeface="Wingdings" pitchFamily="2" charset="2"/>
              <a:buNone/>
            </a:pPr>
            <a:r>
              <a:rPr lang="en-US" sz="2000" dirty="0" smtClean="0">
                <a:hlinkClick r:id="rId3"/>
              </a:rPr>
              <a:t>puneet@athenalawassociates.com</a:t>
            </a:r>
            <a:r>
              <a:rPr lang="en-US" sz="2000" dirty="0" smtClean="0"/>
              <a:t>,</a:t>
            </a:r>
          </a:p>
          <a:p>
            <a:pPr algn="ctr" eaLnBrk="1" hangingPunct="1">
              <a:buFont typeface="Wingdings" pitchFamily="2" charset="2"/>
              <a:buNone/>
            </a:pPr>
            <a:r>
              <a:rPr lang="en-US" sz="2000" dirty="0" smtClean="0"/>
              <a:t> +91 9891 898911</a:t>
            </a:r>
          </a:p>
        </p:txBody>
      </p:sp>
      <p:sp>
        <p:nvSpPr>
          <p:cNvPr id="49155" name="Slide Number Placeholder 2"/>
          <p:cNvSpPr>
            <a:spLocks noGrp="1"/>
          </p:cNvSpPr>
          <p:nvPr>
            <p:ph type="sldNum" sz="quarter" idx="11"/>
          </p:nvPr>
        </p:nvSpPr>
        <p:spPr/>
        <p:txBody>
          <a:bodyPr/>
          <a:lstStyle/>
          <a:p>
            <a:pPr>
              <a:defRPr/>
            </a:pPr>
            <a:fld id="{BECF89C8-DA6F-4804-949A-B0F0CFAEA0BF}" type="slidenum">
              <a:rPr lang="en-US" smtClean="0">
                <a:latin typeface="Arial" pitchFamily="34" charset="0"/>
              </a:rPr>
              <a:pPr>
                <a:defRPr/>
              </a:pPr>
              <a:t>21</a:t>
            </a:fld>
            <a:endParaRPr lang="en-US" dirty="0"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 Speech</a:t>
            </a:r>
            <a:endParaRPr lang="en-US" dirty="0"/>
          </a:p>
        </p:txBody>
      </p:sp>
      <p:sp>
        <p:nvSpPr>
          <p:cNvPr id="3" name="Content Placeholder 2"/>
          <p:cNvSpPr>
            <a:spLocks noGrp="1"/>
          </p:cNvSpPr>
          <p:nvPr>
            <p:ph idx="1"/>
          </p:nvPr>
        </p:nvSpPr>
        <p:spPr/>
        <p:txBody>
          <a:bodyPr/>
          <a:lstStyle/>
          <a:p>
            <a:r>
              <a:rPr lang="en-US" sz="2000" dirty="0" smtClean="0"/>
              <a:t>The Finance Minister introduced the scheme in his budget speech by stating: </a:t>
            </a:r>
          </a:p>
          <a:p>
            <a:pPr marL="682625" indent="0">
              <a:buNone/>
            </a:pPr>
            <a:r>
              <a:rPr lang="en-US" sz="2000" i="1" dirty="0" smtClean="0"/>
              <a:t>“While there are nearly 17,00,000 registered </a:t>
            </a:r>
            <a:r>
              <a:rPr lang="en-US" sz="2000" i="1" dirty="0" err="1" smtClean="0"/>
              <a:t>assessees</a:t>
            </a:r>
            <a:r>
              <a:rPr lang="en-US" sz="2000" i="1" dirty="0" smtClean="0"/>
              <a:t> under service tax, only about 7,00,000 file returns.  Many have simply stopped filing returns.  We cannot go after each of them.  I have to motivate them to file returns and pay the tax dues.”</a:t>
            </a:r>
            <a:r>
              <a:rPr lang="en-US" sz="2000" dirty="0" smtClean="0"/>
              <a:t>       </a:t>
            </a:r>
            <a:br>
              <a:rPr lang="en-US" sz="2000" dirty="0" smtClean="0"/>
            </a:br>
            <a:endParaRPr lang="en-US" sz="2000"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VCES – meaning in brief</a:t>
            </a:r>
            <a:endParaRPr lang="en-US" dirty="0"/>
          </a:p>
        </p:txBody>
      </p:sp>
      <p:sp>
        <p:nvSpPr>
          <p:cNvPr id="3" name="Content Placeholder 2"/>
          <p:cNvSpPr>
            <a:spLocks noGrp="1"/>
          </p:cNvSpPr>
          <p:nvPr>
            <p:ph idx="1"/>
          </p:nvPr>
        </p:nvSpPr>
        <p:spPr>
          <a:xfrm>
            <a:off x="457200" y="1428736"/>
            <a:ext cx="8229600" cy="4525963"/>
          </a:xfrm>
        </p:spPr>
        <p:txBody>
          <a:bodyPr/>
          <a:lstStyle/>
          <a:p>
            <a:r>
              <a:rPr lang="en-US" sz="1900" dirty="0" smtClean="0"/>
              <a:t>Any person’s undetected liability </a:t>
            </a:r>
          </a:p>
          <a:p>
            <a:r>
              <a:rPr lang="en-US" sz="1900" dirty="0" smtClean="0"/>
              <a:t>Of Service tax/ </a:t>
            </a:r>
            <a:r>
              <a:rPr lang="en-US" sz="1900" dirty="0" err="1" smtClean="0"/>
              <a:t>cess</a:t>
            </a:r>
            <a:endParaRPr lang="en-US" sz="1900" dirty="0" smtClean="0"/>
          </a:p>
          <a:p>
            <a:r>
              <a:rPr lang="en-US" sz="1900" dirty="0" smtClean="0"/>
              <a:t>From 1.10.07 – 31.12.12</a:t>
            </a:r>
          </a:p>
          <a:p>
            <a:r>
              <a:rPr lang="en-US" sz="1900" dirty="0" smtClean="0"/>
              <a:t>VCES is available if no notice is pending/ no demand confirmed </a:t>
            </a:r>
            <a:r>
              <a:rPr lang="en-US" sz="1900" dirty="0" err="1" smtClean="0"/>
              <a:t>upto</a:t>
            </a:r>
            <a:r>
              <a:rPr lang="en-US" sz="1900" dirty="0" smtClean="0"/>
              <a:t> 28.02.2013</a:t>
            </a:r>
          </a:p>
          <a:p>
            <a:pPr>
              <a:buNone/>
            </a:pPr>
            <a:r>
              <a:rPr lang="en-US" sz="1900" u="sng" dirty="0" smtClean="0"/>
              <a:t>Payment of tax</a:t>
            </a:r>
          </a:p>
          <a:p>
            <a:r>
              <a:rPr lang="en-US" sz="1900" dirty="0" err="1" smtClean="0"/>
              <a:t>Atleast</a:t>
            </a:r>
            <a:r>
              <a:rPr lang="en-US" sz="1900" dirty="0" smtClean="0"/>
              <a:t> 50% of declared tax dues to be paid before 31.12.13</a:t>
            </a:r>
          </a:p>
          <a:p>
            <a:r>
              <a:rPr lang="en-US" sz="1900" dirty="0" smtClean="0"/>
              <a:t>Balance before 30.06.14 (without interest)</a:t>
            </a:r>
          </a:p>
          <a:p>
            <a:r>
              <a:rPr lang="en-US" sz="1900" dirty="0" smtClean="0"/>
              <a:t>If paid after 30.06.14: pay before 31.12.14 (with interest on amount unpaid till 30.06.14) – interest to be calculated from 1.07.14</a:t>
            </a:r>
          </a:p>
          <a:p>
            <a:r>
              <a:rPr lang="en-US" sz="1900" dirty="0" smtClean="0"/>
              <a:t>Details of payment to be furnished to the authority along with the copy of declaration</a:t>
            </a:r>
          </a:p>
          <a:p>
            <a:r>
              <a:rPr lang="en-US" sz="1900" dirty="0" smtClean="0"/>
              <a:t>On full payment, the authority to issue ‘acknowledgment of discharge’</a:t>
            </a:r>
          </a:p>
          <a:p>
            <a:pPr>
              <a:buNone/>
            </a:pPr>
            <a:r>
              <a:rPr lang="en-US" sz="1900" u="sng" dirty="0" smtClean="0"/>
              <a:t>Benefits of the scheme</a:t>
            </a:r>
          </a:p>
          <a:p>
            <a:r>
              <a:rPr lang="en-US" sz="1900" dirty="0" smtClean="0"/>
              <a:t> Immunity from interest, penalty or any other proceeding under the Act</a:t>
            </a:r>
            <a:endParaRPr lang="en-US" sz="1900" dirty="0"/>
          </a:p>
        </p:txBody>
      </p:sp>
      <p:sp>
        <p:nvSpPr>
          <p:cNvPr id="4" name="Date Placeholder 3"/>
          <p:cNvSpPr>
            <a:spLocks noGrp="1"/>
          </p:cNvSpPr>
          <p:nvPr>
            <p:ph type="dt" sz="half" idx="10"/>
          </p:nvPr>
        </p:nvSpPr>
        <p:spPr>
          <a:xfrm>
            <a:off x="-32" y="6492899"/>
            <a:ext cx="2133600" cy="365125"/>
          </a:xfrm>
        </p:spPr>
        <p:txBody>
          <a:bodyPr/>
          <a:lstStyle/>
          <a:p>
            <a:pPr>
              <a:defRPr/>
            </a:pPr>
            <a:fld id="{AC910CEF-92F9-478C-B2C7-DAC221169ACE}" type="datetime1">
              <a:rPr lang="en-US" smtClean="0"/>
              <a:pPr>
                <a:defRPr/>
              </a:pPr>
              <a:t>6/7/2013</a:t>
            </a:fld>
            <a:endParaRPr lang="en-IN"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Eligible person – S. 106 </a:t>
            </a:r>
            <a:endParaRPr lang="en-US" dirty="0"/>
          </a:p>
        </p:txBody>
      </p:sp>
      <p:sp>
        <p:nvSpPr>
          <p:cNvPr id="3" name="Content Placeholder 2"/>
          <p:cNvSpPr>
            <a:spLocks noGrp="1"/>
          </p:cNvSpPr>
          <p:nvPr>
            <p:ph idx="1"/>
          </p:nvPr>
        </p:nvSpPr>
        <p:spPr>
          <a:xfrm>
            <a:off x="142844" y="1428736"/>
            <a:ext cx="8229600" cy="4525963"/>
          </a:xfrm>
        </p:spPr>
        <p:txBody>
          <a:bodyPr/>
          <a:lstStyle/>
          <a:p>
            <a:r>
              <a:rPr lang="en-US" sz="2000" dirty="0" smtClean="0"/>
              <a:t>Any person may declare his </a:t>
            </a:r>
            <a:r>
              <a:rPr lang="en-US" sz="2000" u="sng" dirty="0" smtClean="0"/>
              <a:t>tax dues</a:t>
            </a:r>
            <a:r>
              <a:rPr lang="en-US" sz="2000" dirty="0" smtClean="0"/>
              <a:t> in respect of which no notice or no determination;</a:t>
            </a:r>
          </a:p>
          <a:p>
            <a:r>
              <a:rPr lang="en-US" sz="2000" dirty="0" smtClean="0"/>
              <a:t>Under Section 72, 73 or 73A</a:t>
            </a:r>
          </a:p>
          <a:p>
            <a:r>
              <a:rPr lang="en-US" sz="2000" dirty="0" smtClean="0"/>
              <a:t>Has been issued or made </a:t>
            </a:r>
            <a:r>
              <a:rPr lang="en-US" sz="2000" smtClean="0"/>
              <a:t>before 1.03.2013</a:t>
            </a:r>
            <a:endParaRPr lang="en-US" sz="2000" dirty="0" smtClean="0"/>
          </a:p>
          <a:p>
            <a:pPr>
              <a:buNone/>
            </a:pPr>
            <a:r>
              <a:rPr lang="en-US" sz="2000" b="1" u="sng" dirty="0" smtClean="0"/>
              <a:t>Tax dues </a:t>
            </a:r>
            <a:r>
              <a:rPr lang="en-US" sz="2000" dirty="0" smtClean="0"/>
              <a:t>has been defined under Section 96 (1)(e) of the Finance Act, 2013 as: </a:t>
            </a:r>
          </a:p>
          <a:p>
            <a:pPr marL="804863" indent="-341313"/>
            <a:r>
              <a:rPr lang="en-US" sz="2000" dirty="0" smtClean="0"/>
              <a:t>“tax dues</a:t>
            </a:r>
            <a:r>
              <a:rPr lang="en-US" sz="2000" i="1" dirty="0" smtClean="0"/>
              <a:t>” </a:t>
            </a:r>
            <a:r>
              <a:rPr lang="en-US" sz="2000" dirty="0" smtClean="0"/>
              <a:t>means the service tax due or payable under the Chapter or </a:t>
            </a:r>
          </a:p>
          <a:p>
            <a:pPr marL="804863" indent="-341313"/>
            <a:r>
              <a:rPr lang="en-US" sz="2000" dirty="0" smtClean="0"/>
              <a:t>any other amount due or payable under section 73A thereof,</a:t>
            </a:r>
          </a:p>
          <a:p>
            <a:pPr marL="804863" indent="-341313"/>
            <a:r>
              <a:rPr lang="en-US" sz="2000" dirty="0" smtClean="0"/>
              <a:t>for the period beginning from the 1.10.2007 and ending on the 31.12.2012 </a:t>
            </a:r>
          </a:p>
          <a:p>
            <a:pPr marL="804863" indent="-341313"/>
            <a:r>
              <a:rPr lang="en-US" sz="2000" dirty="0" smtClean="0"/>
              <a:t>including a </a:t>
            </a:r>
            <a:r>
              <a:rPr lang="en-US" sz="2000" dirty="0" err="1" smtClean="0"/>
              <a:t>cess</a:t>
            </a:r>
            <a:r>
              <a:rPr lang="en-US" sz="2000" dirty="0" smtClean="0"/>
              <a:t> </a:t>
            </a:r>
            <a:r>
              <a:rPr lang="en-US" sz="2000" dirty="0" err="1" smtClean="0"/>
              <a:t>leviable</a:t>
            </a:r>
            <a:r>
              <a:rPr lang="en-US" sz="2000" dirty="0" smtClean="0"/>
              <a:t> thereon under any other Act</a:t>
            </a:r>
          </a:p>
          <a:p>
            <a:pPr marL="804863" indent="-341313"/>
            <a:r>
              <a:rPr lang="en-US" sz="2000" dirty="0" smtClean="0"/>
              <a:t>but not paid as on the 1 March, 2013.</a:t>
            </a:r>
          </a:p>
          <a:p>
            <a:pPr marL="804863" indent="-804863">
              <a:buNone/>
            </a:pPr>
            <a:r>
              <a:rPr lang="en-US" sz="2000" u="sng" dirty="0" smtClean="0"/>
              <a:t>Athena Comments</a:t>
            </a:r>
          </a:p>
          <a:p>
            <a:pPr marL="804863" indent="-341313"/>
            <a:r>
              <a:rPr lang="en-US" sz="2000" dirty="0" smtClean="0"/>
              <a:t>Tax due after 31.12.2013 will be paid as per normal provisions</a:t>
            </a:r>
          </a:p>
        </p:txBody>
      </p:sp>
      <p:sp>
        <p:nvSpPr>
          <p:cNvPr id="4" name="Date Placeholder 3"/>
          <p:cNvSpPr>
            <a:spLocks noGrp="1"/>
          </p:cNvSpPr>
          <p:nvPr>
            <p:ph type="dt" sz="half" idx="10"/>
          </p:nvPr>
        </p:nvSpPr>
        <p:spPr>
          <a:xfrm>
            <a:off x="-32" y="6492899"/>
            <a:ext cx="2133600" cy="365125"/>
          </a:xfrm>
        </p:spPr>
        <p:txBody>
          <a:bodyPr/>
          <a:lstStyle/>
          <a:p>
            <a:pPr>
              <a:defRPr/>
            </a:pPr>
            <a:fld id="{AC910CEF-92F9-478C-B2C7-DAC221169ACE}" type="datetime1">
              <a:rPr lang="en-US" smtClean="0"/>
              <a:pPr>
                <a:defRPr/>
              </a:pPr>
              <a:t>6/7/2013</a:t>
            </a:fld>
            <a:endParaRPr lang="en-IN"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Ineligible declaration – S. 106</a:t>
            </a:r>
            <a:endParaRPr lang="en-US" dirty="0"/>
          </a:p>
        </p:txBody>
      </p:sp>
      <p:sp>
        <p:nvSpPr>
          <p:cNvPr id="3" name="Content Placeholder 2"/>
          <p:cNvSpPr>
            <a:spLocks noGrp="1"/>
          </p:cNvSpPr>
          <p:nvPr>
            <p:ph idx="1"/>
          </p:nvPr>
        </p:nvSpPr>
        <p:spPr>
          <a:xfrm>
            <a:off x="214282" y="1428736"/>
            <a:ext cx="8643998" cy="4525963"/>
          </a:xfrm>
        </p:spPr>
        <p:txBody>
          <a:bodyPr/>
          <a:lstStyle/>
          <a:p>
            <a:r>
              <a:rPr lang="en-US" sz="2400" dirty="0" smtClean="0"/>
              <a:t>any person who has</a:t>
            </a:r>
          </a:p>
          <a:p>
            <a:pPr lvl="1"/>
            <a:r>
              <a:rPr lang="en-US" sz="2000" dirty="0" smtClean="0"/>
              <a:t>furnished </a:t>
            </a:r>
            <a:r>
              <a:rPr lang="en-US" sz="2000" b="1" dirty="0" smtClean="0"/>
              <a:t>return</a:t>
            </a:r>
            <a:r>
              <a:rPr lang="en-US" sz="2000" dirty="0" smtClean="0"/>
              <a:t> under section 70 and </a:t>
            </a:r>
          </a:p>
          <a:p>
            <a:pPr lvl="1"/>
            <a:r>
              <a:rPr lang="en-US" sz="2000" dirty="0" smtClean="0"/>
              <a:t>disclosed his </a:t>
            </a:r>
            <a:r>
              <a:rPr lang="en-US" sz="2000" b="1" dirty="0" smtClean="0"/>
              <a:t>true liability</a:t>
            </a:r>
            <a:r>
              <a:rPr lang="en-US" sz="2000" dirty="0" smtClean="0"/>
              <a:t>, </a:t>
            </a:r>
          </a:p>
          <a:p>
            <a:pPr lvl="1"/>
            <a:r>
              <a:rPr lang="en-US" sz="2000" dirty="0" smtClean="0"/>
              <a:t>but has </a:t>
            </a:r>
            <a:r>
              <a:rPr lang="en-US" sz="2000" b="1" dirty="0" smtClean="0"/>
              <a:t>not paid</a:t>
            </a:r>
            <a:r>
              <a:rPr lang="en-US" sz="2000" dirty="0" smtClean="0"/>
              <a:t> the disclosed amount of service tax or part thereof, </a:t>
            </a:r>
          </a:p>
          <a:p>
            <a:pPr lvl="1"/>
            <a:r>
              <a:rPr lang="en-US" sz="2000" dirty="0" smtClean="0"/>
              <a:t>shall </a:t>
            </a:r>
            <a:r>
              <a:rPr lang="en-US" sz="2000" u="sng" dirty="0" smtClean="0"/>
              <a:t>not be eligible</a:t>
            </a:r>
            <a:r>
              <a:rPr lang="en-US" sz="2000" dirty="0" smtClean="0"/>
              <a:t> to make declaration </a:t>
            </a:r>
            <a:r>
              <a:rPr lang="en-US" sz="2000" u="sng" dirty="0" smtClean="0"/>
              <a:t>for the period covered by the said return</a:t>
            </a:r>
            <a:r>
              <a:rPr lang="en-US" sz="2000" dirty="0" smtClean="0"/>
              <a:t>:</a:t>
            </a:r>
          </a:p>
          <a:p>
            <a:r>
              <a:rPr lang="en-US" sz="2400" dirty="0" smtClean="0"/>
              <a:t>Any person to whom </a:t>
            </a:r>
          </a:p>
          <a:p>
            <a:pPr lvl="1"/>
            <a:r>
              <a:rPr lang="en-US" sz="2000" dirty="0" smtClean="0"/>
              <a:t>a </a:t>
            </a:r>
            <a:r>
              <a:rPr lang="en-US" sz="2000" b="1" dirty="0" smtClean="0"/>
              <a:t>notice</a:t>
            </a:r>
            <a:r>
              <a:rPr lang="en-US" sz="2000" dirty="0" smtClean="0"/>
              <a:t> or</a:t>
            </a:r>
          </a:p>
          <a:p>
            <a:pPr lvl="1"/>
            <a:r>
              <a:rPr lang="en-US" sz="2000" dirty="0" smtClean="0"/>
              <a:t>an order of </a:t>
            </a:r>
            <a:r>
              <a:rPr lang="en-US" sz="2000" b="1" dirty="0" smtClean="0"/>
              <a:t>determination</a:t>
            </a:r>
            <a:r>
              <a:rPr lang="en-US" sz="2000" dirty="0" smtClean="0"/>
              <a:t> </a:t>
            </a:r>
          </a:p>
          <a:p>
            <a:pPr lvl="1"/>
            <a:r>
              <a:rPr lang="en-US" sz="2000" dirty="0" smtClean="0"/>
              <a:t>has been </a:t>
            </a:r>
            <a:r>
              <a:rPr lang="en-US" sz="2000" b="1" dirty="0" smtClean="0"/>
              <a:t>issued </a:t>
            </a:r>
            <a:r>
              <a:rPr lang="en-US" sz="2000" b="1" dirty="0" smtClean="0"/>
              <a:t> (u/s 72, 73, 73A)</a:t>
            </a:r>
            <a:endParaRPr lang="en-US" sz="2000" b="1" dirty="0" smtClean="0"/>
          </a:p>
          <a:p>
            <a:pPr lvl="1"/>
            <a:r>
              <a:rPr lang="en-US" sz="2000" dirty="0" smtClean="0"/>
              <a:t>Before 01.03.2013, </a:t>
            </a:r>
            <a:endParaRPr lang="en-US" sz="2000" dirty="0" smtClean="0"/>
          </a:p>
          <a:p>
            <a:pPr lvl="1"/>
            <a:r>
              <a:rPr lang="en-US" sz="2000" u="sng" dirty="0" smtClean="0"/>
              <a:t>no declaration </a:t>
            </a:r>
            <a:r>
              <a:rPr lang="en-US" sz="2000" dirty="0" smtClean="0"/>
              <a:t>shall be made of his </a:t>
            </a:r>
            <a:r>
              <a:rPr lang="en-US" sz="2000" u="sng" dirty="0" smtClean="0"/>
              <a:t>tax dues on the same issue for any subsequent period</a:t>
            </a:r>
            <a:r>
              <a:rPr lang="en-US" sz="2000" dirty="0" smtClean="0"/>
              <a:t>. [also clarified by Circular No. 164 dated 13.05.13]</a:t>
            </a:r>
            <a:endParaRPr lang="en-US" sz="20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FAQ – Circular No. 169/4/2013 - ST</a:t>
            </a:r>
            <a:endParaRPr lang="en-US" dirty="0"/>
          </a:p>
        </p:txBody>
      </p:sp>
      <p:sp>
        <p:nvSpPr>
          <p:cNvPr id="3" name="Content Placeholder 2"/>
          <p:cNvSpPr>
            <a:spLocks noGrp="1"/>
          </p:cNvSpPr>
          <p:nvPr>
            <p:ph idx="1"/>
          </p:nvPr>
        </p:nvSpPr>
        <p:spPr/>
        <p:txBody>
          <a:bodyPr/>
          <a:lstStyle/>
          <a:p>
            <a:pPr>
              <a:buNone/>
            </a:pPr>
            <a:r>
              <a:rPr lang="en-US" sz="2200" b="1" dirty="0" smtClean="0">
                <a:solidFill>
                  <a:srgbClr val="0C3109"/>
                </a:solidFill>
              </a:rPr>
              <a:t>Question</a:t>
            </a:r>
            <a:r>
              <a:rPr lang="en-US" sz="2200" dirty="0" smtClean="0">
                <a:solidFill>
                  <a:srgbClr val="0C3109"/>
                </a:solidFill>
              </a:rPr>
              <a:t>: </a:t>
            </a:r>
            <a:r>
              <a:rPr lang="en-US" sz="2200" dirty="0" smtClean="0"/>
              <a:t>Whether an </a:t>
            </a:r>
            <a:r>
              <a:rPr lang="en-US" sz="2200" dirty="0" err="1" smtClean="0"/>
              <a:t>assessee</a:t>
            </a:r>
            <a:r>
              <a:rPr lang="en-US" sz="2200" dirty="0" smtClean="0"/>
              <a:t> to whom show-cause notice or order of determination has been issued can file declaration in respect of tax dues which are not covered by such SCN or order of determination?</a:t>
            </a:r>
            <a:endParaRPr lang="en-US" sz="2200" dirty="0" smtClean="0">
              <a:solidFill>
                <a:srgbClr val="0C3109"/>
              </a:solidFill>
            </a:endParaRPr>
          </a:p>
          <a:p>
            <a:pPr>
              <a:buNone/>
            </a:pPr>
            <a:r>
              <a:rPr lang="en-US" sz="2200" b="1" dirty="0" smtClean="0">
                <a:solidFill>
                  <a:srgbClr val="0C3109"/>
                </a:solidFill>
              </a:rPr>
              <a:t>Answer</a:t>
            </a:r>
            <a:r>
              <a:rPr lang="en-US" sz="2200" dirty="0" smtClean="0">
                <a:solidFill>
                  <a:srgbClr val="0C3109"/>
                </a:solidFill>
              </a:rPr>
              <a:t>: I</a:t>
            </a:r>
            <a:r>
              <a:rPr lang="en-US" sz="2200" dirty="0" smtClean="0"/>
              <a:t>n terms of section 106 (1) of the Finance Act, 2013 and second proviso thereto, the tax dues in respect of which any show cause notice or order of determination under section 72, 73 or 73A has been issued or which pertains to the same issue for the subsequent period are excluded from the ambit of the Scheme. Any other tax dues could be declared under the Scheme subject to the other provisions of the Scheme.</a:t>
            </a:r>
            <a:br>
              <a:rPr lang="en-US" sz="2200" dirty="0" smtClean="0"/>
            </a:br>
            <a:endParaRPr lang="en-US" sz="2200" dirty="0" smtClean="0"/>
          </a:p>
          <a:p>
            <a:endParaRPr lang="en-US" sz="2200"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Ineligible person – S. 106 (2)</a:t>
            </a:r>
            <a:endParaRPr lang="en-US" dirty="0"/>
          </a:p>
        </p:txBody>
      </p:sp>
      <p:sp>
        <p:nvSpPr>
          <p:cNvPr id="3" name="Content Placeholder 2"/>
          <p:cNvSpPr>
            <a:spLocks noGrp="1"/>
          </p:cNvSpPr>
          <p:nvPr>
            <p:ph idx="1"/>
          </p:nvPr>
        </p:nvSpPr>
        <p:spPr>
          <a:xfrm>
            <a:off x="285720" y="1428736"/>
            <a:ext cx="8229600" cy="4525963"/>
          </a:xfrm>
        </p:spPr>
        <p:txBody>
          <a:bodyPr/>
          <a:lstStyle/>
          <a:p>
            <a:pPr>
              <a:buNone/>
            </a:pPr>
            <a:r>
              <a:rPr lang="en-US" sz="2000" dirty="0" smtClean="0"/>
              <a:t>(</a:t>
            </a:r>
            <a:r>
              <a:rPr lang="en-US" sz="2000" i="1" dirty="0" smtClean="0"/>
              <a:t>2</a:t>
            </a:r>
            <a:r>
              <a:rPr lang="en-US" sz="2000" dirty="0" smtClean="0"/>
              <a:t>) Where a declaration has been made by a person against whom</a:t>
            </a:r>
            <a:r>
              <a:rPr lang="en-US" sz="2000" i="1" dirty="0" smtClean="0"/>
              <a:t>,—</a:t>
            </a:r>
            <a:endParaRPr lang="en-US" sz="2000" dirty="0" smtClean="0"/>
          </a:p>
          <a:p>
            <a:pPr>
              <a:buNone/>
            </a:pPr>
            <a:r>
              <a:rPr lang="en-US" sz="2000" dirty="0" smtClean="0"/>
              <a:t>	(</a:t>
            </a:r>
            <a:r>
              <a:rPr lang="en-US" sz="2000" i="1" dirty="0" smtClean="0"/>
              <a:t>a</a:t>
            </a:r>
            <a:r>
              <a:rPr lang="en-US" sz="2000" dirty="0" smtClean="0"/>
              <a:t>) an </a:t>
            </a:r>
            <a:r>
              <a:rPr lang="en-US" sz="2000" u="sng" dirty="0" smtClean="0"/>
              <a:t>inquiry or investigation</a:t>
            </a:r>
            <a:r>
              <a:rPr lang="en-US" sz="2000" dirty="0" smtClean="0"/>
              <a:t> in respect of a service tax not levied or not paid or short-levied or short-paid has been initiated by way of —</a:t>
            </a:r>
          </a:p>
          <a:p>
            <a:pPr>
              <a:buNone/>
            </a:pPr>
            <a:r>
              <a:rPr lang="en-US" sz="2000" dirty="0" smtClean="0"/>
              <a:t>		(</a:t>
            </a:r>
            <a:r>
              <a:rPr lang="en-US" sz="2000" i="1" dirty="0" err="1" smtClean="0"/>
              <a:t>i</a:t>
            </a:r>
            <a:r>
              <a:rPr lang="en-US" sz="2000" dirty="0" smtClean="0"/>
              <a:t>) </a:t>
            </a:r>
            <a:r>
              <a:rPr lang="en-US" sz="2000" b="1" dirty="0" smtClean="0"/>
              <a:t>search</a:t>
            </a:r>
            <a:r>
              <a:rPr lang="en-US" sz="2000" dirty="0" smtClean="0"/>
              <a:t> of premises under section 82 of the Chapter; or</a:t>
            </a:r>
          </a:p>
          <a:p>
            <a:pPr>
              <a:buNone/>
            </a:pPr>
            <a:r>
              <a:rPr lang="en-US" sz="2000" dirty="0" smtClean="0"/>
              <a:t>		(</a:t>
            </a:r>
            <a:r>
              <a:rPr lang="en-US" sz="2000" i="1" dirty="0" smtClean="0"/>
              <a:t>ii</a:t>
            </a:r>
            <a:r>
              <a:rPr lang="en-US" sz="2000" dirty="0" smtClean="0"/>
              <a:t>) issuance of </a:t>
            </a:r>
            <a:r>
              <a:rPr lang="en-US" sz="2000" b="1" dirty="0" smtClean="0"/>
              <a:t>summons</a:t>
            </a:r>
            <a:r>
              <a:rPr lang="en-US" sz="2000" dirty="0" smtClean="0"/>
              <a:t> under section 14 of the Central Excise Act, 	1944, as made applicable to the Chapter under section 83; or</a:t>
            </a:r>
          </a:p>
          <a:p>
            <a:pPr>
              <a:buNone/>
            </a:pPr>
            <a:r>
              <a:rPr lang="en-US" sz="2000" dirty="0" smtClean="0"/>
              <a:t>		(</a:t>
            </a:r>
            <a:r>
              <a:rPr lang="en-US" sz="2000" i="1" dirty="0" smtClean="0"/>
              <a:t>iii</a:t>
            </a:r>
            <a:r>
              <a:rPr lang="en-US" sz="2000" dirty="0" smtClean="0"/>
              <a:t>) requiring </a:t>
            </a:r>
            <a:r>
              <a:rPr lang="en-US" sz="2000" b="1" dirty="0" smtClean="0"/>
              <a:t>production of accounts</a:t>
            </a:r>
            <a:r>
              <a:rPr lang="en-US" sz="2000" dirty="0" smtClean="0"/>
              <a:t>, documents or other evidence 	under the Chapter or the rules made </a:t>
            </a:r>
            <a:r>
              <a:rPr lang="en-US" sz="2000" dirty="0" err="1" smtClean="0"/>
              <a:t>thereunder</a:t>
            </a:r>
            <a:r>
              <a:rPr lang="en-US" sz="2000" dirty="0" smtClean="0"/>
              <a:t>; or</a:t>
            </a:r>
          </a:p>
          <a:p>
            <a:pPr>
              <a:buNone/>
            </a:pPr>
            <a:r>
              <a:rPr lang="en-US" sz="2000" dirty="0" smtClean="0"/>
              <a:t>	(</a:t>
            </a:r>
            <a:r>
              <a:rPr lang="en-US" sz="2000" i="1" dirty="0" smtClean="0"/>
              <a:t>b</a:t>
            </a:r>
            <a:r>
              <a:rPr lang="en-US" sz="2000" dirty="0" smtClean="0"/>
              <a:t>) an </a:t>
            </a:r>
            <a:r>
              <a:rPr lang="en-US" sz="2000" u="sng" dirty="0" smtClean="0"/>
              <a:t>audit</a:t>
            </a:r>
            <a:r>
              <a:rPr lang="en-US" sz="2000" dirty="0" smtClean="0"/>
              <a:t> has been initiated,</a:t>
            </a:r>
          </a:p>
          <a:p>
            <a:pPr>
              <a:buNone/>
            </a:pPr>
            <a:r>
              <a:rPr lang="en-US" sz="2000" dirty="0" smtClean="0"/>
              <a:t>	</a:t>
            </a:r>
            <a:r>
              <a:rPr lang="en-US" sz="2000" b="1" u="sng" dirty="0" smtClean="0"/>
              <a:t>and</a:t>
            </a:r>
            <a:r>
              <a:rPr lang="en-US" sz="2000" dirty="0" smtClean="0"/>
              <a:t> </a:t>
            </a:r>
          </a:p>
          <a:p>
            <a:pPr>
              <a:buNone/>
            </a:pPr>
            <a:r>
              <a:rPr lang="en-US" sz="2000" dirty="0" smtClean="0"/>
              <a:t>	such inquiry, investigation or audit is pending as on the 1 March, 2013, then, designated authority </a:t>
            </a:r>
            <a:r>
              <a:rPr lang="en-US" sz="2000" b="1" dirty="0" smtClean="0">
                <a:solidFill>
                  <a:schemeClr val="accent1">
                    <a:lumMod val="75000"/>
                  </a:schemeClr>
                </a:solidFill>
              </a:rPr>
              <a:t>shall</a:t>
            </a:r>
            <a:r>
              <a:rPr lang="en-US" sz="2000" dirty="0" smtClean="0"/>
              <a:t>, by an order, and for reasons to be recorded in writing, reject such declaration.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Applicability of 106(2)</a:t>
            </a:r>
            <a:endParaRPr lang="en-US" dirty="0"/>
          </a:p>
        </p:txBody>
      </p:sp>
      <p:sp>
        <p:nvSpPr>
          <p:cNvPr id="3" name="Content Placeholder 2"/>
          <p:cNvSpPr>
            <a:spLocks noGrp="1"/>
          </p:cNvSpPr>
          <p:nvPr>
            <p:ph idx="1"/>
          </p:nvPr>
        </p:nvSpPr>
        <p:spPr>
          <a:xfrm>
            <a:off x="214282" y="1428736"/>
            <a:ext cx="8715436" cy="4697427"/>
          </a:xfrm>
        </p:spPr>
        <p:txBody>
          <a:bodyPr/>
          <a:lstStyle/>
          <a:p>
            <a:pPr>
              <a:buNone/>
            </a:pPr>
            <a:r>
              <a:rPr lang="en-US" sz="2400" dirty="0" smtClean="0"/>
              <a:t>Clarified </a:t>
            </a:r>
            <a:r>
              <a:rPr lang="en-US" sz="2400" dirty="0" smtClean="0"/>
              <a:t>by </a:t>
            </a:r>
            <a:r>
              <a:rPr lang="en-US" sz="2400" b="1" u="sng" dirty="0" smtClean="0"/>
              <a:t>Circular No. 164 dated </a:t>
            </a:r>
            <a:r>
              <a:rPr lang="en-US" sz="2400" b="1" u="sng" dirty="0" smtClean="0"/>
              <a:t>13.05.13</a:t>
            </a:r>
            <a:r>
              <a:rPr lang="en-US" sz="2400" dirty="0" smtClean="0"/>
              <a:t> </a:t>
            </a:r>
            <a:r>
              <a:rPr lang="en-US" sz="2400" dirty="0" smtClean="0"/>
              <a:t>- Relevant </a:t>
            </a:r>
            <a:r>
              <a:rPr lang="en-US" sz="2400" dirty="0" smtClean="0"/>
              <a:t>provisions where 106(2) would apply: </a:t>
            </a:r>
          </a:p>
          <a:p>
            <a:pPr>
              <a:buNone/>
            </a:pPr>
            <a:r>
              <a:rPr lang="en-US" sz="2400" dirty="0" smtClean="0"/>
              <a:t>(</a:t>
            </a:r>
            <a:r>
              <a:rPr lang="en-US" sz="2400" dirty="0" err="1" smtClean="0"/>
              <a:t>i</a:t>
            </a:r>
            <a:r>
              <a:rPr lang="en-US" sz="2400" dirty="0" smtClean="0"/>
              <a:t>) </a:t>
            </a:r>
            <a:r>
              <a:rPr lang="en-US" sz="2400" dirty="0" smtClean="0"/>
              <a:t>S. 14 of CE Act as adopted by S. 83 of FA 1994</a:t>
            </a:r>
          </a:p>
          <a:p>
            <a:pPr>
              <a:buNone/>
            </a:pPr>
            <a:r>
              <a:rPr lang="en-US" sz="2400" dirty="0" smtClean="0"/>
              <a:t>(ii) Section </a:t>
            </a:r>
            <a:r>
              <a:rPr lang="en-US" sz="2400" dirty="0" smtClean="0"/>
              <a:t>72 of the Act: Notice for BJA - requisition of documents/ evidences if –</a:t>
            </a:r>
          </a:p>
          <a:p>
            <a:pPr>
              <a:buNone/>
            </a:pPr>
            <a:r>
              <a:rPr lang="en-US" sz="2400" dirty="0" smtClean="0"/>
              <a:t>	return not filed or having made a return fails to assess the tax in accordance with the law</a:t>
            </a:r>
          </a:p>
          <a:p>
            <a:pPr>
              <a:buNone/>
            </a:pPr>
            <a:r>
              <a:rPr lang="en-US" sz="2400" dirty="0" smtClean="0"/>
              <a:t>(ii) Rule 5A of ST Rules: requisition of specified documents and notice of audit [challenged in Writ Petition (C) No. 3774 of 2013 [M/s </a:t>
            </a:r>
            <a:r>
              <a:rPr lang="en-US" sz="2400" dirty="0" err="1" smtClean="0"/>
              <a:t>Travelite</a:t>
            </a:r>
            <a:r>
              <a:rPr lang="en-US" sz="2400" dirty="0" smtClean="0"/>
              <a:t> (India)]</a:t>
            </a:r>
          </a:p>
          <a:p>
            <a:r>
              <a:rPr lang="en-US" sz="2400" dirty="0" smtClean="0"/>
              <a:t>No other communication from the department would attract the provisions of section 106 (2)(a)(iii) and thus would not lead to rejection of the declaration. </a:t>
            </a:r>
          </a:p>
          <a:p>
            <a:endParaRPr lang="en-US" sz="2400" dirty="0"/>
          </a:p>
        </p:txBody>
      </p:sp>
      <p:sp>
        <p:nvSpPr>
          <p:cNvPr id="4" name="Date Placeholder 3"/>
          <p:cNvSpPr>
            <a:spLocks noGrp="1"/>
          </p:cNvSpPr>
          <p:nvPr>
            <p:ph type="dt" sz="half" idx="10"/>
          </p:nvPr>
        </p:nvSpPr>
        <p:spPr/>
        <p:txBody>
          <a:bodyPr/>
          <a:lstStyle/>
          <a:p>
            <a:pPr>
              <a:defRPr/>
            </a:pPr>
            <a:fld id="{AC910CEF-92F9-478C-B2C7-DAC221169ACE}" type="datetime1">
              <a:rPr lang="en-US" smtClean="0"/>
              <a:pPr>
                <a:defRPr/>
              </a:pPr>
              <a:t>6/7/2013</a:t>
            </a:fld>
            <a:endParaRPr lang="en-IN" dirty="0"/>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9392</TotalTime>
  <Words>1783</Words>
  <Application>Microsoft Office PowerPoint</Application>
  <PresentationFormat>On-screen Show (4:3)</PresentationFormat>
  <Paragraphs>173</Paragraphs>
  <Slides>21</Slides>
  <Notes>3</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Slide 1</vt:lpstr>
      <vt:lpstr>Provisions to be referred </vt:lpstr>
      <vt:lpstr>Budget Speech</vt:lpstr>
      <vt:lpstr>VCES – meaning in brief</vt:lpstr>
      <vt:lpstr>Eligible person – S. 106 </vt:lpstr>
      <vt:lpstr>Ineligible declaration – S. 106</vt:lpstr>
      <vt:lpstr>FAQ – Circular No. 169/4/2013 - ST</vt:lpstr>
      <vt:lpstr>Ineligible person – S. 106 (2)</vt:lpstr>
      <vt:lpstr>Applicability of 106(2)</vt:lpstr>
      <vt:lpstr>Is Circular riskless</vt:lpstr>
      <vt:lpstr>Procedure to be followed – S. 107</vt:lpstr>
      <vt:lpstr>Payment of Tax - procedure</vt:lpstr>
      <vt:lpstr>Payment of Tax – scheme blunder</vt:lpstr>
      <vt:lpstr>Acknowledgement of Discharge </vt:lpstr>
      <vt:lpstr>Benefits of the scheme – S. 108</vt:lpstr>
      <vt:lpstr>Benefits of the scheme – S. 108</vt:lpstr>
      <vt:lpstr>Failure to make true declaration – S. 111</vt:lpstr>
      <vt:lpstr>Important consideration </vt:lpstr>
      <vt:lpstr>Power to make rules – S. 104</vt:lpstr>
      <vt:lpstr>Query</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Goods and services tax in india</dc:title>
  <dc:creator>Puneet</dc:creator>
  <cp:lastModifiedBy>punit</cp:lastModifiedBy>
  <cp:revision>1142</cp:revision>
  <dcterms:created xsi:type="dcterms:W3CDTF">2009-12-20T06:51:17Z</dcterms:created>
  <dcterms:modified xsi:type="dcterms:W3CDTF">2013-06-07T15:14:10Z</dcterms:modified>
</cp:coreProperties>
</file>